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5" r:id="rId3"/>
    <p:sldId id="258" r:id="rId4"/>
    <p:sldId id="257" r:id="rId5"/>
    <p:sldId id="259" r:id="rId6"/>
    <p:sldId id="271" r:id="rId7"/>
    <p:sldId id="270" r:id="rId8"/>
    <p:sldId id="269" r:id="rId9"/>
    <p:sldId id="263" r:id="rId10"/>
    <p:sldId id="273" r:id="rId11"/>
    <p:sldId id="278" r:id="rId12"/>
    <p:sldId id="279" r:id="rId13"/>
    <p:sldId id="280" r:id="rId14"/>
    <p:sldId id="281" r:id="rId15"/>
    <p:sldId id="272" r:id="rId16"/>
    <p:sldId id="274" r:id="rId17"/>
    <p:sldId id="275" r:id="rId18"/>
    <p:sldId id="276" r:id="rId19"/>
    <p:sldId id="277" r:id="rId20"/>
    <p:sldId id="282" r:id="rId21"/>
    <p:sldId id="283" r:id="rId22"/>
    <p:sldId id="284" r:id="rId23"/>
    <p:sldId id="285" r:id="rId24"/>
    <p:sldId id="286" r:id="rId25"/>
    <p:sldId id="287" r:id="rId26"/>
    <p:sldId id="288" r:id="rId27"/>
    <p:sldId id="289" r:id="rId28"/>
    <p:sldId id="291" r:id="rId29"/>
    <p:sldId id="290" r:id="rId30"/>
    <p:sldId id="266" r:id="rId31"/>
    <p:sldId id="294" r:id="rId32"/>
    <p:sldId id="292" r:id="rId33"/>
    <p:sldId id="261" r:id="rId34"/>
  </p:sldIdLst>
  <p:sldSz cx="12192000" cy="6858000"/>
  <p:notesSz cx="6858000" cy="9144000"/>
  <p:embeddedFontLst>
    <p:embeddedFont>
      <p:font typeface="Barlow" panose="00000500000000000000" pitchFamily="2" charset="0"/>
      <p:regular r:id="rId35"/>
      <p:bold r:id="rId36"/>
      <p:italic r:id="rId37"/>
      <p:boldItalic r:id="rId38"/>
    </p:embeddedFont>
    <p:embeddedFont>
      <p:font typeface="Inter Medium" panose="020B0604020202020204" charset="0"/>
      <p:bold r:id="rId39"/>
    </p:embeddedFont>
    <p:embeddedFont>
      <p:font typeface="K2D" panose="020B0604020202020204" charset="-34"/>
      <p:regular r:id="rId40"/>
      <p:bold r:id="rId41"/>
      <p:italic r:id="rId42"/>
      <p:boldItalic r:id="rId43"/>
    </p:embeddedFont>
    <p:embeddedFont>
      <p:font typeface="Readex Pro" panose="020B0604020202020204" charset="-78"/>
      <p:regular r:id="rId44"/>
      <p:bold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CAA"/>
    <a:srgbClr val="1F5CA9"/>
    <a:srgbClr val="CCFFFF"/>
    <a:srgbClr val="00AFEF"/>
    <a:srgbClr val="FFFFFF"/>
    <a:srgbClr val="27ACE3"/>
    <a:srgbClr val="F2F2F2"/>
    <a:srgbClr val="000000"/>
    <a:srgbClr val="D9D9D9"/>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31" autoAdjust="0"/>
    <p:restoredTop sz="94660"/>
  </p:normalViewPr>
  <p:slideViewPr>
    <p:cSldViewPr snapToGrid="0">
      <p:cViewPr varScale="1">
        <p:scale>
          <a:sx n="109" d="100"/>
          <a:sy n="109" d="100"/>
        </p:scale>
        <p:origin x="792"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5.emf"/><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737"/>
            <a:ext cx="1061859" cy="1062060"/>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7" name="Group 6">
            <a:extLst>
              <a:ext uri="{FF2B5EF4-FFF2-40B4-BE49-F238E27FC236}">
                <a16:creationId xmlns:a16="http://schemas.microsoft.com/office/drawing/2014/main" id="{500C3C4B-7EB0-A799-EF60-7E7B2A1A5D71}"/>
              </a:ext>
            </a:extLst>
          </p:cNvPr>
          <p:cNvGrpSpPr/>
          <p:nvPr userDrawn="1"/>
        </p:nvGrpSpPr>
        <p:grpSpPr>
          <a:xfrm rot="5400000" flipH="1">
            <a:off x="11994349" y="89858"/>
            <a:ext cx="108319" cy="107166"/>
            <a:chOff x="9886950" y="442913"/>
            <a:chExt cx="216694" cy="214386"/>
          </a:xfrm>
        </p:grpSpPr>
        <p:sp>
          <p:nvSpPr>
            <p:cNvPr id="2" name="Rectangle: Rounded Corners 1">
              <a:extLst>
                <a:ext uri="{FF2B5EF4-FFF2-40B4-BE49-F238E27FC236}">
                  <a16:creationId xmlns:a16="http://schemas.microsoft.com/office/drawing/2014/main" id="{A5889A1F-7953-5C39-8687-FF30BEEED6A0}"/>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2EFB534-7696-D26C-4ED3-9370C4BF548C}"/>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CEBF6C9-F2A0-D7EA-46F2-E2BED25E4EEB}"/>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FC287AC-3830-D280-1DFB-099F1C622FCC}"/>
              </a:ext>
            </a:extLst>
          </p:cNvPr>
          <p:cNvPicPr>
            <a:picLocks noChangeAspect="1"/>
          </p:cNvPicPr>
          <p:nvPr userDrawn="1"/>
        </p:nvPicPr>
        <p:blipFill>
          <a:blip r:embed="rId3"/>
          <a:stretch>
            <a:fillRect/>
          </a:stretch>
        </p:blipFill>
        <p:spPr>
          <a:xfrm>
            <a:off x="2585036" y="6478829"/>
            <a:ext cx="9326880" cy="118101"/>
          </a:xfrm>
          <a:prstGeom prst="rect">
            <a:avLst/>
          </a:prstGeom>
        </p:spPr>
      </p:pic>
      <p:sp>
        <p:nvSpPr>
          <p:cNvPr id="9" name="Slide Number Placeholder 5">
            <a:extLst>
              <a:ext uri="{FF2B5EF4-FFF2-40B4-BE49-F238E27FC236}">
                <a16:creationId xmlns:a16="http://schemas.microsoft.com/office/drawing/2014/main" id="{FC61D4A3-C96E-946C-BF56-14B0317E483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10" name="Rectangle 9">
            <a:extLst>
              <a:ext uri="{FF2B5EF4-FFF2-40B4-BE49-F238E27FC236}">
                <a16:creationId xmlns:a16="http://schemas.microsoft.com/office/drawing/2014/main" id="{4DFDF354-0251-FE65-2C5F-25380E57F03B}"/>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13" name="Group 12">
            <a:extLst>
              <a:ext uri="{FF2B5EF4-FFF2-40B4-BE49-F238E27FC236}">
                <a16:creationId xmlns:a16="http://schemas.microsoft.com/office/drawing/2014/main" id="{076B934B-7F60-9EFE-CEAF-A531BBACD851}"/>
              </a:ext>
            </a:extLst>
          </p:cNvPr>
          <p:cNvGrpSpPr/>
          <p:nvPr userDrawn="1"/>
        </p:nvGrpSpPr>
        <p:grpSpPr>
          <a:xfrm>
            <a:off x="817685" y="6410864"/>
            <a:ext cx="2760487" cy="403790"/>
            <a:chOff x="741485" y="6410864"/>
            <a:chExt cx="2760487" cy="403790"/>
          </a:xfrm>
        </p:grpSpPr>
        <p:sp>
          <p:nvSpPr>
            <p:cNvPr id="14" name="TextBox 13">
              <a:extLst>
                <a:ext uri="{FF2B5EF4-FFF2-40B4-BE49-F238E27FC236}">
                  <a16:creationId xmlns:a16="http://schemas.microsoft.com/office/drawing/2014/main" id="{8BAF9606-2A17-830C-304D-88D56EDB1C47}"/>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44ADAA7A-04F6-2616-50B0-A84AF6F98FE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6BF1CC2D-4F33-60C3-D015-EE4B3346464B}"/>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7" name="Date Placeholder 3">
            <a:extLst>
              <a:ext uri="{FF2B5EF4-FFF2-40B4-BE49-F238E27FC236}">
                <a16:creationId xmlns:a16="http://schemas.microsoft.com/office/drawing/2014/main" id="{1C43A459-4626-2124-180B-282157DA33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11/19/2025</a:t>
            </a:fld>
            <a:endParaRPr lang="en-US"/>
          </a:p>
        </p:txBody>
      </p:sp>
      <p:sp>
        <p:nvSpPr>
          <p:cNvPr id="18" name="Footer Placeholder 4">
            <a:extLst>
              <a:ext uri="{FF2B5EF4-FFF2-40B4-BE49-F238E27FC236}">
                <a16:creationId xmlns:a16="http://schemas.microsoft.com/office/drawing/2014/main" id="{386F145B-841B-1EA7-87E9-B007B9A54080}"/>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236778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4787900" cy="6858000"/>
          </a:xfrm>
        </p:spPr>
        <p:txBody>
          <a:bodyPr anchor="ctr" anchorCtr="0"/>
          <a:lstStyle>
            <a:lvl1pPr marL="0" indent="0" algn="ctr">
              <a:buNone/>
              <a:defRPr/>
            </a:lvl1pPr>
          </a:lstStyle>
          <a:p>
            <a:r>
              <a:rPr lang="en-US"/>
              <a:t>Chèn ảnh</a:t>
            </a:r>
          </a:p>
        </p:txBody>
      </p:sp>
      <p:sp>
        <p:nvSpPr>
          <p:cNvPr id="16" name="Title 1"/>
          <p:cNvSpPr>
            <a:spLocks noGrp="1"/>
          </p:cNvSpPr>
          <p:nvPr>
            <p:ph type="ctrTitle" hasCustomPrompt="1"/>
          </p:nvPr>
        </p:nvSpPr>
        <p:spPr>
          <a:xfrm>
            <a:off x="5626100" y="1109534"/>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626098" y="2870070"/>
            <a:ext cx="5959480" cy="2502381"/>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7" name="Rectangle 16"/>
          <p:cNvSpPr/>
          <p:nvPr userDrawn="1"/>
        </p:nvSpPr>
        <p:spPr>
          <a:xfrm>
            <a:off x="4787899" y="0"/>
            <a:ext cx="116779" cy="685800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106" y="241300"/>
            <a:ext cx="292100" cy="292100"/>
          </a:xfrm>
          <a:prstGeom prst="rect">
            <a:avLst/>
          </a:prstGeom>
        </p:spPr>
      </p:pic>
      <p:pic>
        <p:nvPicPr>
          <p:cNvPr id="22" name="Picture 21"/>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7666FBEF-96D4-A728-F979-1B9E3C58461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68E8E8DD-CE54-0055-2BF7-151D57DF8BD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D272301E-8D74-6168-3E37-23F22C232E8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1E1F16EF-BF90-0E2D-8C37-9F7F65B32C5A}"/>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24C6974A-DD6E-7CB5-8FD4-600450267DC0}"/>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56196367-A723-A537-EB98-81ACB69748F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E466BEA6-14C4-AF23-E4A2-9D451D536F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C8362F22-F1FE-F284-D164-71325E2FE29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C52A85AC-B7B7-482A-12B3-980D59815FD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BF6D7656-F800-D94D-225F-EDD31055092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3" name="Footer Placeholder 4">
            <a:extLst>
              <a:ext uri="{FF2B5EF4-FFF2-40B4-BE49-F238E27FC236}">
                <a16:creationId xmlns:a16="http://schemas.microsoft.com/office/drawing/2014/main" id="{7D4C748E-C498-F3D1-FA1A-8DE0452D33B4}"/>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5093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Lef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9E864A0-20A2-BDEB-4706-A5E83DDFA48B}"/>
              </a:ext>
            </a:extLst>
          </p:cNvPr>
          <p:cNvPicPr>
            <a:picLocks noChangeAspect="1"/>
          </p:cNvPicPr>
          <p:nvPr userDrawn="1"/>
        </p:nvPicPr>
        <p:blipFill>
          <a:blip r:embed="rId2">
            <a:duotone>
              <a:schemeClr val="bg2">
                <a:shade val="45000"/>
                <a:satMod val="135000"/>
              </a:schemeClr>
              <a:prstClr val="white"/>
            </a:duotone>
          </a:blip>
          <a:stretch>
            <a:fillRect/>
          </a:stretch>
        </p:blipFill>
        <p:spPr>
          <a:xfrm rot="2700000">
            <a:off x="781863" y="1310095"/>
            <a:ext cx="3916148" cy="3910374"/>
          </a:xfrm>
          <a:prstGeom prst="rect">
            <a:avLst/>
          </a:prstGeom>
        </p:spPr>
      </p:pic>
      <p:sp>
        <p:nvSpPr>
          <p:cNvPr id="16" name="Title 1"/>
          <p:cNvSpPr>
            <a:spLocks noGrp="1"/>
          </p:cNvSpPr>
          <p:nvPr>
            <p:ph type="ctrTitle" hasCustomPrompt="1"/>
          </p:nvPr>
        </p:nvSpPr>
        <p:spPr>
          <a:xfrm>
            <a:off x="5575300" y="769938"/>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575298" y="2530474"/>
            <a:ext cx="5959480" cy="3550350"/>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22" name="Picture 21"/>
          <p:cNvPicPr>
            <a:picLocks noChangeAspect="1"/>
          </p:cNvPicPr>
          <p:nvPr userDrawn="1"/>
        </p:nvPicPr>
        <p:blipFill>
          <a:blip r:embed="rId2"/>
          <a:stretch>
            <a:fillRect/>
          </a:stretch>
        </p:blipFill>
        <p:spPr>
          <a:xfrm>
            <a:off x="11987783" y="93587"/>
            <a:ext cx="107165" cy="107007"/>
          </a:xfrm>
          <a:prstGeom prst="rect">
            <a:avLst/>
          </a:prstGeom>
        </p:spPr>
      </p:pic>
      <p:sp>
        <p:nvSpPr>
          <p:cNvPr id="23" name="Picture Placeholder 22">
            <a:extLst>
              <a:ext uri="{FF2B5EF4-FFF2-40B4-BE49-F238E27FC236}">
                <a16:creationId xmlns:a16="http://schemas.microsoft.com/office/drawing/2014/main" id="{8A90EEE0-CD8C-2ACB-25F9-50BB8997F9B6}"/>
              </a:ext>
            </a:extLst>
          </p:cNvPr>
          <p:cNvSpPr>
            <a:spLocks noGrp="1"/>
          </p:cNvSpPr>
          <p:nvPr>
            <p:ph type="pic" sz="quarter" idx="12" hasCustomPrompt="1"/>
          </p:nvPr>
        </p:nvSpPr>
        <p:spPr>
          <a:xfrm>
            <a:off x="438976" y="127568"/>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4" name="Picture Placeholder 22">
            <a:extLst>
              <a:ext uri="{FF2B5EF4-FFF2-40B4-BE49-F238E27FC236}">
                <a16:creationId xmlns:a16="http://schemas.microsoft.com/office/drawing/2014/main" id="{DDDAF3A5-8C80-403E-4204-D45A798228F3}"/>
              </a:ext>
            </a:extLst>
          </p:cNvPr>
          <p:cNvSpPr>
            <a:spLocks noGrp="1"/>
          </p:cNvSpPr>
          <p:nvPr>
            <p:ph type="pic" sz="quarter" idx="13" hasCustomPrompt="1"/>
          </p:nvPr>
        </p:nvSpPr>
        <p:spPr>
          <a:xfrm>
            <a:off x="438976" y="3365543"/>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5" name="Picture Placeholder 22">
            <a:extLst>
              <a:ext uri="{FF2B5EF4-FFF2-40B4-BE49-F238E27FC236}">
                <a16:creationId xmlns:a16="http://schemas.microsoft.com/office/drawing/2014/main" id="{1442A5B8-CFC4-5FD2-2AD5-A6E2BE31C3D6}"/>
              </a:ext>
            </a:extLst>
          </p:cNvPr>
          <p:cNvSpPr>
            <a:spLocks noGrp="1"/>
          </p:cNvSpPr>
          <p:nvPr>
            <p:ph type="pic" sz="quarter" idx="14" hasCustomPrompt="1"/>
          </p:nvPr>
        </p:nvSpPr>
        <p:spPr>
          <a:xfrm>
            <a:off x="2032811" y="1752381"/>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pic>
        <p:nvPicPr>
          <p:cNvPr id="26" name="Picture 25">
            <a:extLst>
              <a:ext uri="{FF2B5EF4-FFF2-40B4-BE49-F238E27FC236}">
                <a16:creationId xmlns:a16="http://schemas.microsoft.com/office/drawing/2014/main" id="{18BE5A7E-5F20-6A38-5D19-14DA476864C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2776" y="2393663"/>
            <a:ext cx="1716960" cy="1717475"/>
          </a:xfrm>
          <a:prstGeom prst="rect">
            <a:avLst/>
          </a:prstGeom>
        </p:spPr>
      </p:pic>
      <p:sp>
        <p:nvSpPr>
          <p:cNvPr id="2" name="Slide Number Placeholder 5">
            <a:extLst>
              <a:ext uri="{FF2B5EF4-FFF2-40B4-BE49-F238E27FC236}">
                <a16:creationId xmlns:a16="http://schemas.microsoft.com/office/drawing/2014/main" id="{09D97C13-D91F-4682-B432-81FF1B14B49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2684DFD5-27A7-C363-7007-2DC193A3EAF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8316999E-E9FF-973E-7101-9B1C4199764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766026A7-B4F0-EAA7-6E24-26FFBCA763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8FF0E9D6-6802-7688-2B57-6C08D5DA59C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6E658449-E3D8-FD81-A0DE-693514AECD38}"/>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3B45509-564D-FF36-7D23-E19C5706B85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034F2291-6314-C1AD-04AC-4C2F36AFBCE5}"/>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60D81222-A6F3-0F0F-54F8-3440A58FEE7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15F7985F-5BDC-B2DF-EE61-A86912B6894F}"/>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2" name="Footer Placeholder 4">
            <a:extLst>
              <a:ext uri="{FF2B5EF4-FFF2-40B4-BE49-F238E27FC236}">
                <a16:creationId xmlns:a16="http://schemas.microsoft.com/office/drawing/2014/main" id="{3F3C7577-EE0C-2234-C1BF-DA9C643EE26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541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Left">
    <p:spTree>
      <p:nvGrpSpPr>
        <p:cNvPr id="1" name=""/>
        <p:cNvGrpSpPr/>
        <p:nvPr/>
      </p:nvGrpSpPr>
      <p:grpSpPr>
        <a:xfrm>
          <a:off x="0" y="0"/>
          <a:ext cx="0" cy="0"/>
          <a:chOff x="0" y="0"/>
          <a:chExt cx="0" cy="0"/>
        </a:xfrm>
      </p:grpSpPr>
      <p:grpSp>
        <p:nvGrpSpPr>
          <p:cNvPr id="15" name="Group 14"/>
          <p:cNvGrpSpPr/>
          <p:nvPr userDrawn="1"/>
        </p:nvGrpSpPr>
        <p:grpSpPr>
          <a:xfrm>
            <a:off x="170156" y="134614"/>
            <a:ext cx="3918888" cy="6192390"/>
            <a:chOff x="125766" y="134614"/>
            <a:chExt cx="3918888" cy="6192390"/>
          </a:xfrm>
        </p:grpSpPr>
        <p:sp>
          <p:nvSpPr>
            <p:cNvPr id="16" name="Rectangle 15"/>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7" name="Rectangle 16"/>
            <p:cNvSpPr/>
            <p:nvPr userDrawn="1"/>
          </p:nvSpPr>
          <p:spPr>
            <a:xfrm>
              <a:off x="125766" y="134614"/>
              <a:ext cx="3918888" cy="5488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423332" y="2190750"/>
            <a:ext cx="3335867" cy="3761528"/>
          </a:xfrm>
        </p:spPr>
        <p:txBody>
          <a:bodyPr>
            <a:normAutofit/>
          </a:bodyPr>
          <a:lstStyle>
            <a:lvl1pPr marL="0" indent="0" algn="l">
              <a:lnSpc>
                <a:spcPct val="10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423333" y="481807"/>
            <a:ext cx="3335866" cy="1570038"/>
          </a:xfrm>
        </p:spPr>
        <p:txBody>
          <a:bodyPr anchor="b" anchorCtr="0">
            <a:noAutofit/>
          </a:bodyPr>
          <a:lstStyle>
            <a:lvl1pPr algn="l">
              <a:defRPr sz="2800" b="1">
                <a:solidFill>
                  <a:schemeClr val="bg1"/>
                </a:solidFill>
                <a:latin typeface="K2D" panose="00000500000000000000" pitchFamily="2" charset="-34"/>
              </a:defRPr>
            </a:lvl1pPr>
          </a:lstStyle>
          <a:p>
            <a:r>
              <a:rPr lang="en-US"/>
              <a:t>Tiêu đề</a:t>
            </a:r>
            <a:endParaRPr lang="en-US" dirty="0"/>
          </a:p>
        </p:txBody>
      </p:sp>
      <p:sp>
        <p:nvSpPr>
          <p:cNvPr id="10" name="Content Placeholder 9"/>
          <p:cNvSpPr>
            <a:spLocks noGrp="1"/>
          </p:cNvSpPr>
          <p:nvPr>
            <p:ph sz="quarter" idx="12" hasCustomPrompt="1"/>
          </p:nvPr>
        </p:nvSpPr>
        <p:spPr>
          <a:xfrm>
            <a:off x="4210050" y="1233577"/>
            <a:ext cx="7685088" cy="4882552"/>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7565" y="285479"/>
            <a:ext cx="457200" cy="457200"/>
          </a:xfrm>
          <a:prstGeom prst="rect">
            <a:avLst/>
          </a:prstGeom>
        </p:spPr>
      </p:pic>
      <p:pic>
        <p:nvPicPr>
          <p:cNvPr id="23" name="Picture 22"/>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555DA46C-D8B6-7CFC-66B8-7CB0661BDC5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C520D40A-2E3B-C7A9-C896-AB297CD1D502}"/>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90772D73-D33F-3CF1-F2EC-3AB49AB0A3E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C3B7BB71-C74C-F574-53FD-686AF1FFDDB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D2F3CACD-6A80-FFA4-A1A8-D43F712955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FAEB09F-CD5E-7ADC-1B2F-8965E3D7128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1" name="TextBox 10">
              <a:extLst>
                <a:ext uri="{FF2B5EF4-FFF2-40B4-BE49-F238E27FC236}">
                  <a16:creationId xmlns:a16="http://schemas.microsoft.com/office/drawing/2014/main" id="{D6F64E0D-6262-6968-C324-91B0C29DAE2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2" name="TextBox 11">
            <a:extLst>
              <a:ext uri="{FF2B5EF4-FFF2-40B4-BE49-F238E27FC236}">
                <a16:creationId xmlns:a16="http://schemas.microsoft.com/office/drawing/2014/main" id="{46ACF565-7282-52D8-2F87-9979EB7D22E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3" name="Picture 12">
            <a:extLst>
              <a:ext uri="{FF2B5EF4-FFF2-40B4-BE49-F238E27FC236}">
                <a16:creationId xmlns:a16="http://schemas.microsoft.com/office/drawing/2014/main" id="{F5EB52C3-46A3-8597-EB48-A059B972B6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id="{F417CD2D-3662-2AA5-03DA-B7DB71FD4D1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8" name="Footer Placeholder 4">
            <a:extLst>
              <a:ext uri="{FF2B5EF4-FFF2-40B4-BE49-F238E27FC236}">
                <a16:creationId xmlns:a16="http://schemas.microsoft.com/office/drawing/2014/main" id="{176764BE-F724-71A0-BE05-2D8CD35F4D5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75906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Top">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134613"/>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6191250" y="465934"/>
            <a:ext cx="5229225" cy="1634339"/>
          </a:xfrm>
        </p:spPr>
        <p:txBody>
          <a:bodyPr wrap="square">
            <a:no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24705" y="3223632"/>
            <a:ext cx="4928369"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25089" y="438150"/>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24706" y="3062972"/>
            <a:ext cx="4927984"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id="{9DE2B706-8307-6ED5-F877-389B0B297961}"/>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7069466" y="2644402"/>
            <a:ext cx="3453753" cy="3402396"/>
          </a:xfrm>
          <a:prstGeom prst="rect">
            <a:avLst/>
          </a:prstGeom>
        </p:spPr>
      </p:pic>
      <p:pic>
        <p:nvPicPr>
          <p:cNvPr id="37" name="Picture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53815" y="2177429"/>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id="{A5B4C324-3C81-EE05-863B-0BFD10068AD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7CC62863-B89C-435F-F151-714E85DDC0D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id="{54D858D0-591A-DB7C-B0CF-EC5885EF6AA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91B9E2AA-8C7B-B434-371B-D07F8E42BC7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E048CFE-B19B-7653-369A-1274DDC6A672}"/>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38B54DA6-059E-42E3-D2C2-7CC236D17F7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B478C257-C905-714F-8D36-7C4FEA7B101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7171E3B6-9344-8EA5-ECCC-B4E2DB489CB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EB4D2815-B553-E7E3-A420-642D631F8509}"/>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D43C1B86-79CD-A2B3-901F-0E811E86B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7" name="Footer Placeholder 4">
            <a:extLst>
              <a:ext uri="{FF2B5EF4-FFF2-40B4-BE49-F238E27FC236}">
                <a16:creationId xmlns:a16="http://schemas.microsoft.com/office/drawing/2014/main" id="{01990695-EF78-6AB0-E960-0608F2EFCBD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232255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Bottom">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3979538"/>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741485" y="4229011"/>
            <a:ext cx="5229225" cy="1634339"/>
          </a:xfrm>
        </p:spPr>
        <p:txBody>
          <a:bodyPr>
            <a:norm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569891" y="811935"/>
            <a:ext cx="5229225"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720704" y="2860675"/>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720704" y="2772120"/>
            <a:ext cx="4928369"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id="{2CD997C6-547B-2702-8F85-89942F1AB17D}"/>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1183842" y="373388"/>
            <a:ext cx="3453753" cy="3402396"/>
          </a:xfrm>
          <a:prstGeom prst="rect">
            <a:avLst/>
          </a:prstGeom>
        </p:spPr>
      </p:pic>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22467" y="3759764"/>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id="{4AF876A1-6B11-6FF8-2D84-015F96056B1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29CA6408-9D66-09C4-41AB-00CC1729D3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id="{1E0018DF-49AD-91F7-0DB0-C9BC1261979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A0C13370-E7EC-678E-BD5A-DB77AAE1330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84E15444-C65B-BCB2-0C08-2D44E08572B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552101A3-77ED-E52F-5EB8-690B6987C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97794B63-DFC9-1FBB-688F-B4BDE18353A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3970B167-68C8-83AC-0439-E32E52CA290E}"/>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D62CD55A-1C1C-F2FF-326E-E4EDF096096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2106D705-167D-4957-B052-389F58C3C7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7" name="Footer Placeholder 4">
            <a:extLst>
              <a:ext uri="{FF2B5EF4-FFF2-40B4-BE49-F238E27FC236}">
                <a16:creationId xmlns:a16="http://schemas.microsoft.com/office/drawing/2014/main" id="{4B50CB5C-9421-8092-B746-31E9C2FB314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2394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ser Information">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2580549"/>
            <a:ext cx="12192000" cy="107901"/>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3" name="Subtitle 2"/>
          <p:cNvSpPr>
            <a:spLocks noGrp="1"/>
          </p:cNvSpPr>
          <p:nvPr>
            <p:ph type="subTitle" idx="1" hasCustomPrompt="1"/>
          </p:nvPr>
        </p:nvSpPr>
        <p:spPr>
          <a:xfrm>
            <a:off x="3501972" y="3856819"/>
            <a:ext cx="7445428" cy="2304603"/>
          </a:xfrm>
        </p:spPr>
        <p:txBody>
          <a:bodyPr>
            <a:normAutofit/>
          </a:bodyPr>
          <a:lstStyle>
            <a:lvl1pPr marL="0" indent="0" algn="l">
              <a:lnSpc>
                <a:spcPct val="100000"/>
              </a:lnSpc>
              <a:buNone/>
              <a:defRPr sz="1600" b="0" i="0">
                <a:solidFill>
                  <a:srgbClr val="00000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Các thông tin cá nhân có liên quan</a:t>
            </a:r>
            <a:endParaRPr lang="en-US" dirty="0"/>
          </a:p>
        </p:txBody>
      </p:sp>
      <p:sp>
        <p:nvSpPr>
          <p:cNvPr id="2" name="Title 1"/>
          <p:cNvSpPr>
            <a:spLocks noGrp="1"/>
          </p:cNvSpPr>
          <p:nvPr>
            <p:ph type="ctrTitle" hasCustomPrompt="1"/>
          </p:nvPr>
        </p:nvSpPr>
        <p:spPr>
          <a:xfrm>
            <a:off x="3503437" y="2747660"/>
            <a:ext cx="7443963" cy="904404"/>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Nhấn vào để chỉnh sửa tên</a:t>
            </a:r>
            <a:endParaRPr lang="en-US" dirty="0"/>
          </a:p>
        </p:txBody>
      </p:sp>
      <p:sp>
        <p:nvSpPr>
          <p:cNvPr id="10" name="Picture Placeholder 9"/>
          <p:cNvSpPr>
            <a:spLocks noGrp="1"/>
          </p:cNvSpPr>
          <p:nvPr>
            <p:ph type="pic" sz="quarter" idx="13" hasCustomPrompt="1"/>
          </p:nvPr>
        </p:nvSpPr>
        <p:spPr>
          <a:xfrm>
            <a:off x="0" y="0"/>
            <a:ext cx="12192000" cy="2584938"/>
          </a:xfrm>
          <a:solidFill>
            <a:schemeClr val="bg1">
              <a:lumMod val="95000"/>
            </a:schemeClr>
          </a:solidFill>
        </p:spPr>
        <p:txBody>
          <a:bodyPr anchor="ctr" anchorCtr="0"/>
          <a:lstStyle>
            <a:lvl1pPr marL="0" indent="0" algn="ctr">
              <a:buNone/>
              <a:defRPr/>
            </a:lvl1pPr>
          </a:lstStyle>
          <a:p>
            <a:r>
              <a:rPr lang="en-US"/>
              <a:t>Ảnh bìa</a:t>
            </a:r>
          </a:p>
        </p:txBody>
      </p:sp>
      <p:sp>
        <p:nvSpPr>
          <p:cNvPr id="9" name="Picture Placeholder 8"/>
          <p:cNvSpPr>
            <a:spLocks noGrp="1"/>
          </p:cNvSpPr>
          <p:nvPr>
            <p:ph type="pic" sz="quarter" idx="12" hasCustomPrompt="1"/>
          </p:nvPr>
        </p:nvSpPr>
        <p:spPr>
          <a:xfrm>
            <a:off x="664144" y="1144291"/>
            <a:ext cx="2601302" cy="2606040"/>
          </a:xfrm>
          <a:prstGeom prst="ellipse">
            <a:avLst/>
          </a:prstGeom>
          <a:solidFill>
            <a:schemeClr val="bg1">
              <a:lumMod val="95000"/>
            </a:schemeClr>
          </a:solidFill>
          <a:ln w="38100">
            <a:solidFill>
              <a:schemeClr val="bg1"/>
            </a:solidFill>
            <a:miter lim="800000"/>
          </a:ln>
        </p:spPr>
        <p:txBody>
          <a:bodyPr anchor="ctr" anchorCtr="0"/>
          <a:lstStyle>
            <a:lvl1pPr marL="0" indent="0" algn="ctr">
              <a:buNone/>
              <a:defRPr/>
            </a:lvl1pPr>
          </a:lstStyle>
          <a:p>
            <a:r>
              <a:rPr lang="en-US"/>
              <a:t>Avatar</a:t>
            </a:r>
          </a:p>
        </p:txBody>
      </p:sp>
      <p:sp>
        <p:nvSpPr>
          <p:cNvPr id="19" name="Rectangle 18"/>
          <p:cNvSpPr/>
          <p:nvPr userDrawn="1"/>
        </p:nvSpPr>
        <p:spPr>
          <a:xfrm>
            <a:off x="3631224" y="3726827"/>
            <a:ext cx="1820007" cy="45719"/>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2" name="Picture Placeholder 11"/>
          <p:cNvSpPr>
            <a:spLocks noGrp="1"/>
          </p:cNvSpPr>
          <p:nvPr>
            <p:ph type="pic" sz="quarter" idx="14" hasCustomPrompt="1"/>
          </p:nvPr>
        </p:nvSpPr>
        <p:spPr>
          <a:xfrm>
            <a:off x="10348756" y="4679980"/>
            <a:ext cx="1574800" cy="1589422"/>
          </a:xfrm>
        </p:spPr>
        <p:txBody>
          <a:bodyPr anchor="ctr" anchorCtr="1"/>
          <a:lstStyle>
            <a:lvl1pPr marL="0" indent="0">
              <a:buNone/>
              <a:defRPr baseline="0">
                <a:latin typeface="K2D" panose="00000500000000000000" pitchFamily="2" charset="-34"/>
              </a:defRPr>
            </a:lvl1pPr>
          </a:lstStyle>
          <a:p>
            <a:r>
              <a:rPr lang="en-US"/>
              <a:t>Mã QR</a:t>
            </a:r>
          </a:p>
        </p:txBody>
      </p:sp>
      <p:pic>
        <p:nvPicPr>
          <p:cNvPr id="21" name="Picture 20">
            <a:extLst>
              <a:ext uri="{FF2B5EF4-FFF2-40B4-BE49-F238E27FC236}">
                <a16:creationId xmlns:a16="http://schemas.microsoft.com/office/drawing/2014/main" id="{A8399B61-C397-6E24-154B-55AEE91F31FA}"/>
              </a:ext>
            </a:extLst>
          </p:cNvPr>
          <p:cNvPicPr>
            <a:picLocks noChangeAspect="1"/>
          </p:cNvPicPr>
          <p:nvPr userDrawn="1"/>
        </p:nvPicPr>
        <p:blipFill>
          <a:blip r:embed="rId2" cstate="print">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839319" y="3749686"/>
            <a:ext cx="2513362" cy="2475989"/>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9872" y="3047462"/>
            <a:ext cx="292100" cy="292100"/>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678885C0-D685-8BA1-0334-F39B9B68D71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036DF714-887C-B1B4-0544-F3318FB936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245B2670-DCDB-9912-43A9-DB6F7732594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10719D13-9667-D80B-8E63-2EAE238785E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6D5820E4-D785-554F-4A26-439F94DC39CB}"/>
              </a:ext>
            </a:extLst>
          </p:cNvPr>
          <p:cNvGrpSpPr/>
          <p:nvPr userDrawn="1"/>
        </p:nvGrpSpPr>
        <p:grpSpPr>
          <a:xfrm>
            <a:off x="817685" y="6410864"/>
            <a:ext cx="2760487" cy="403790"/>
            <a:chOff x="741485" y="6410864"/>
            <a:chExt cx="2760487" cy="403790"/>
          </a:xfrm>
        </p:grpSpPr>
        <p:sp>
          <p:nvSpPr>
            <p:cNvPr id="11" name="TextBox 10">
              <a:extLst>
                <a:ext uri="{FF2B5EF4-FFF2-40B4-BE49-F238E27FC236}">
                  <a16:creationId xmlns:a16="http://schemas.microsoft.com/office/drawing/2014/main" id="{72173FE2-FAF0-8CC7-CB52-0A02CAB31B9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EAC9A41C-6FE6-99FD-63A0-4F13214472F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AE355810-09A4-7711-CAE0-3B52F9B0F7A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7CFD61F0-56D5-64BF-42C1-A40A09A1EC80}"/>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DD9E8BE1-8359-B3EB-76B9-E21898BB1182}"/>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7" name="Footer Placeholder 4">
            <a:extLst>
              <a:ext uri="{FF2B5EF4-FFF2-40B4-BE49-F238E27FC236}">
                <a16:creationId xmlns:a16="http://schemas.microsoft.com/office/drawing/2014/main" id="{D8313AA7-7AE7-BBBB-D161-E7992A58C09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68550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6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sp>
        <p:nvSpPr>
          <p:cNvPr id="3" name="Text Placeholder 2"/>
          <p:cNvSpPr>
            <a:spLocks noGrp="1"/>
          </p:cNvSpPr>
          <p:nvPr>
            <p:ph type="body" idx="1" hasCustomPrompt="1"/>
          </p:nvPr>
        </p:nvSpPr>
        <p:spPr>
          <a:xfrm>
            <a:off x="839789"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1</a:t>
            </a:r>
            <a:endParaRPr lang="en-US" dirty="0"/>
          </a:p>
        </p:txBody>
      </p:sp>
      <p:sp>
        <p:nvSpPr>
          <p:cNvPr id="15" name="Content Placeholder 9"/>
          <p:cNvSpPr>
            <a:spLocks noGrp="1"/>
          </p:cNvSpPr>
          <p:nvPr>
            <p:ph sz="quarter" idx="12" hasCustomPrompt="1"/>
          </p:nvPr>
        </p:nvSpPr>
        <p:spPr>
          <a:xfrm>
            <a:off x="839788"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sp>
        <p:nvSpPr>
          <p:cNvPr id="22" name="Text Placeholder 2"/>
          <p:cNvSpPr>
            <a:spLocks noGrp="1"/>
          </p:cNvSpPr>
          <p:nvPr>
            <p:ph type="body" idx="13" hasCustomPrompt="1"/>
          </p:nvPr>
        </p:nvSpPr>
        <p:spPr>
          <a:xfrm>
            <a:off x="6308727"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2</a:t>
            </a:r>
            <a:endParaRPr lang="en-US" dirty="0"/>
          </a:p>
        </p:txBody>
      </p:sp>
      <p:sp>
        <p:nvSpPr>
          <p:cNvPr id="23" name="Content Placeholder 9"/>
          <p:cNvSpPr>
            <a:spLocks noGrp="1"/>
          </p:cNvSpPr>
          <p:nvPr>
            <p:ph sz="quarter" idx="14" hasCustomPrompt="1"/>
          </p:nvPr>
        </p:nvSpPr>
        <p:spPr>
          <a:xfrm>
            <a:off x="6308726"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5" name="Picture 24"/>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6A9BD5AE-860A-11DA-EDCF-22268C7C9A8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03650682-E7A5-4FC0-F3BE-BB9A232438A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B29D63CC-5B2D-403A-2D8D-77E5D2B6108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DE5D36C9-D247-9D20-3BF2-F3349DFE29EF}"/>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B63E65D7-4824-ED09-532B-9FC7698CEF88}"/>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D6AB20A-6E3F-4D3A-66A0-FB26AD4A104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54847801-603B-FBC5-F985-AE9459E3CD4E}"/>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C8F14B01-E23B-BFC7-B317-7E21D60D518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B56432E-6829-4DE3-60A2-6B8BBDC6B4B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187C7D7A-D6B4-F348-B4E4-CA33AB53AD58}"/>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4" name="Footer Placeholder 4">
            <a:extLst>
              <a:ext uri="{FF2B5EF4-FFF2-40B4-BE49-F238E27FC236}">
                <a16:creationId xmlns:a16="http://schemas.microsoft.com/office/drawing/2014/main" id="{19648BD2-EBDF-9F5F-296A-DFCA3F0BF82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66946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741487" y="465301"/>
            <a:ext cx="3657600" cy="2743200"/>
          </a:xfrm>
          <a:ln w="57150">
            <a:solidFill>
              <a:schemeClr val="bg1">
                <a:lumMod val="95000"/>
              </a:schemeClr>
            </a:solidFill>
            <a:miter lim="800000"/>
          </a:ln>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0" i="0" kern="1200" baseline="0" dirty="0">
                <a:solidFill>
                  <a:schemeClr val="tx1"/>
                </a:solidFill>
                <a:latin typeface="Readex Pro" pitchFamily="2" charset="-78"/>
                <a:ea typeface="+mn-ea"/>
                <a:cs typeface="Readex Pro" pitchFamily="2" charset="-78"/>
              </a:defRPr>
            </a:lvl1pPr>
          </a:lstStyle>
          <a:p>
            <a:r>
              <a:rPr lang="en-US"/>
              <a:t>Chèn ảnh</a:t>
            </a:r>
            <a:endParaRPr lang="en-US" dirty="0"/>
          </a:p>
        </p:txBody>
      </p:sp>
      <p:sp>
        <p:nvSpPr>
          <p:cNvPr id="17" name="Picture Placeholder 4"/>
          <p:cNvSpPr>
            <a:spLocks noGrp="1"/>
          </p:cNvSpPr>
          <p:nvPr>
            <p:ph type="pic" sz="quarter" idx="12" hasCustomPrompt="1"/>
          </p:nvPr>
        </p:nvSpPr>
        <p:spPr>
          <a:xfrm>
            <a:off x="4678998" y="465301"/>
            <a:ext cx="3571623"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18" name="Picture Placeholder 5"/>
          <p:cNvSpPr>
            <a:spLocks noGrp="1"/>
          </p:cNvSpPr>
          <p:nvPr>
            <p:ph type="pic" sz="quarter" idx="15" hasCustomPrompt="1"/>
          </p:nvPr>
        </p:nvSpPr>
        <p:spPr>
          <a:xfrm>
            <a:off x="8530533" y="474155"/>
            <a:ext cx="27432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0" name="Picture Placeholder 7"/>
          <p:cNvSpPr>
            <a:spLocks noGrp="1"/>
          </p:cNvSpPr>
          <p:nvPr>
            <p:ph type="pic" sz="quarter" idx="14" hasCustomPrompt="1"/>
          </p:nvPr>
        </p:nvSpPr>
        <p:spPr>
          <a:xfrm>
            <a:off x="7484734" y="3450874"/>
            <a:ext cx="3788999"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1" name="Picture Placeholder 8"/>
          <p:cNvSpPr>
            <a:spLocks noGrp="1"/>
          </p:cNvSpPr>
          <p:nvPr>
            <p:ph type="pic" sz="quarter" idx="16" hasCustomPrompt="1"/>
          </p:nvPr>
        </p:nvSpPr>
        <p:spPr>
          <a:xfrm>
            <a:off x="741485" y="3450874"/>
            <a:ext cx="64770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pic>
        <p:nvPicPr>
          <p:cNvPr id="19" name="Picture 1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331D2F5E-B4B4-4F13-5B40-6B34D4077BF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DE28C786-22D7-B802-E1CD-F76CACF14CCC}"/>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2747DAB2-9527-687A-8677-8F0D90CD784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00F80466-9EFF-A73A-B6DE-D269BCE066A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A43337E1-C74F-3AB9-3062-C33D866163B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7812D348-DF45-A829-E72D-196DEC172D7E}"/>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DA8F8196-C024-0B7C-46F7-739B24E5DBF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A860906-4DB7-35A0-12A0-880FE34D0611}"/>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FAD6CDF9-3E97-FB61-7CE7-3D09FA86D7A3}"/>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6218C02C-39DB-9A5F-95CB-0C3CAB08327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3" name="Footer Placeholder 4">
            <a:extLst>
              <a:ext uri="{FF2B5EF4-FFF2-40B4-BE49-F238E27FC236}">
                <a16:creationId xmlns:a16="http://schemas.microsoft.com/office/drawing/2014/main" id="{14506B3F-1DF2-A2B1-B917-52BD9BA9F29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5569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fltVal val="0"/>
                                          </p:val>
                                        </p:tav>
                                        <p:tav tm="100000">
                                          <p:val>
                                            <p:strVal val="#ppt_w"/>
                                          </p:val>
                                        </p:tav>
                                      </p:tavLst>
                                    </p:anim>
                                    <p:anim calcmode="lin" valueType="num">
                                      <p:cBhvr>
                                        <p:cTn id="13" dur="1000" fill="hold"/>
                                        <p:tgtEl>
                                          <p:spTgt spid="17"/>
                                        </p:tgtEl>
                                        <p:attrNameLst>
                                          <p:attrName>ppt_h</p:attrName>
                                        </p:attrNameLst>
                                      </p:cBhvr>
                                      <p:tavLst>
                                        <p:tav tm="0">
                                          <p:val>
                                            <p:fltVal val="0"/>
                                          </p:val>
                                        </p:tav>
                                        <p:tav tm="100000">
                                          <p:val>
                                            <p:strVal val="#ppt_h"/>
                                          </p:val>
                                        </p:tav>
                                      </p:tavLst>
                                    </p:anim>
                                    <p:animEffect transition="in" filter="fade">
                                      <p:cBhvr>
                                        <p:cTn id="14" dur="10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1000" fill="hold"/>
                                        <p:tgtEl>
                                          <p:spTgt spid="20"/>
                                        </p:tgtEl>
                                        <p:attrNameLst>
                                          <p:attrName>ppt_w</p:attrName>
                                        </p:attrNameLst>
                                      </p:cBhvr>
                                      <p:tavLst>
                                        <p:tav tm="0">
                                          <p:val>
                                            <p:fltVal val="0"/>
                                          </p:val>
                                        </p:tav>
                                        <p:tav tm="100000">
                                          <p:val>
                                            <p:strVal val="#ppt_w"/>
                                          </p:val>
                                        </p:tav>
                                      </p:tavLst>
                                    </p:anim>
                                    <p:anim calcmode="lin" valueType="num">
                                      <p:cBhvr>
                                        <p:cTn id="23" dur="1000" fill="hold"/>
                                        <p:tgtEl>
                                          <p:spTgt spid="20"/>
                                        </p:tgtEl>
                                        <p:attrNameLst>
                                          <p:attrName>ppt_h</p:attrName>
                                        </p:attrNameLst>
                                      </p:cBhvr>
                                      <p:tavLst>
                                        <p:tav tm="0">
                                          <p:val>
                                            <p:fltVal val="0"/>
                                          </p:val>
                                        </p:tav>
                                        <p:tav tm="100000">
                                          <p:val>
                                            <p:strVal val="#ppt_h"/>
                                          </p:val>
                                        </p:tav>
                                      </p:tavLst>
                                    </p:anim>
                                    <p:animEffect transition="in" filter="fade">
                                      <p:cBhvr>
                                        <p:cTn id="24" dur="10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Effect transition="in" filter="fade">
                                      <p:cBhvr>
                                        <p:cTn id="2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cxnSp>
        <p:nvCxnSpPr>
          <p:cNvPr id="17" name="Straight Connector 16"/>
          <p:cNvCxnSpPr/>
          <p:nvPr userDrawn="1"/>
        </p:nvCxnSpPr>
        <p:spPr>
          <a:xfrm>
            <a:off x="60960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897765" y="1162050"/>
            <a:ext cx="4697377"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6597297" y="1162050"/>
            <a:ext cx="4697377"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2" name="Text Placeholder 20"/>
          <p:cNvSpPr>
            <a:spLocks noGrp="1"/>
          </p:cNvSpPr>
          <p:nvPr>
            <p:ph type="body" sz="quarter" idx="16" hasCustomPrompt="1"/>
          </p:nvPr>
        </p:nvSpPr>
        <p:spPr>
          <a:xfrm>
            <a:off x="898361"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6597892"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5" name="Rectangle 24"/>
          <p:cNvSpPr/>
          <p:nvPr userDrawn="1"/>
        </p:nvSpPr>
        <p:spPr>
          <a:xfrm flipH="1" flipV="1">
            <a:off x="898257"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6597788"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0" name="Picture 19"/>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27B2114-05AD-5B46-042A-74C2E1E114D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5412D61D-E589-A35B-EEF9-9C42ABC105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68A589A6-0D91-BA6C-6308-33240D74B74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9A0B255F-3EA0-6316-1814-EA69B3A1C94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99C3888-223C-A47F-802D-E01AE0261584}"/>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7AAFDAA6-E7FA-2A32-DFA6-F90442ED860C}"/>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94DC1B11-CA57-3325-DD06-C67EE58D7FC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8C3C485-7E6C-D1B8-B245-95DB0F954A97}"/>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A4B1F8E9-DA5B-DA41-D6FB-62DFDED23A37}"/>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81B773FC-C6DB-8895-F8FB-AC357B5F1F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2" name="Footer Placeholder 4">
            <a:extLst>
              <a:ext uri="{FF2B5EF4-FFF2-40B4-BE49-F238E27FC236}">
                <a16:creationId xmlns:a16="http://schemas.microsoft.com/office/drawing/2014/main" id="{8ED3E9AD-AE54-8D77-117E-98F95DCE650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0234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329375" y="1162050"/>
            <a:ext cx="3368256" cy="1949450"/>
          </a:xfrm>
        </p:spPr>
        <p:txBody>
          <a:bodyPr anchor="ctr" anchorCtr="0">
            <a:normAutofit/>
          </a:bodyPr>
          <a:lstStyle>
            <a:lvl1pPr marL="0" indent="0" algn="ctr">
              <a:buNone/>
              <a:defRPr sz="2000" baseline="0">
                <a:latin typeface="Readex Pro" pitchFamily="2" charset="-78"/>
                <a:cs typeface="Readex Pro" pitchFamily="2" charset="-78"/>
              </a:defRPr>
            </a:lvl1pPr>
          </a:lstStyle>
          <a:p>
            <a:r>
              <a:rPr lang="en-US"/>
              <a:t>Chèn ảnh</a:t>
            </a:r>
          </a:p>
        </p:txBody>
      </p:sp>
      <p:cxnSp>
        <p:nvCxnSpPr>
          <p:cNvPr id="7" name="Straight Connector 6"/>
          <p:cNvCxnSpPr/>
          <p:nvPr userDrawn="1"/>
        </p:nvCxnSpPr>
        <p:spPr>
          <a:xfrm>
            <a:off x="40386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086459"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4378402" y="1162050"/>
            <a:ext cx="3368256"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8426261" y="1162050"/>
            <a:ext cx="3368256"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1" name="Text Placeholder 20"/>
          <p:cNvSpPr>
            <a:spLocks noGrp="1"/>
          </p:cNvSpPr>
          <p:nvPr>
            <p:ph type="body" sz="quarter" idx="15" hasCustomPrompt="1"/>
          </p:nvPr>
        </p:nvSpPr>
        <p:spPr>
          <a:xfrm>
            <a:off x="329912" y="3302000"/>
            <a:ext cx="3367088" cy="2613025"/>
          </a:xfrm>
        </p:spPr>
        <p:txBody>
          <a:bodyPr>
            <a:normAutofit/>
          </a:bodyPr>
          <a:lstStyle>
            <a:lvl1pPr marL="0" indent="0">
              <a:lnSpc>
                <a:spcPct val="100000"/>
              </a:lnSpc>
              <a:buNone/>
              <a:defRPr sz="1800">
                <a:latin typeface="Readex Pro" pitchFamily="2" charset="-78"/>
                <a:cs typeface="Readex Pro" pitchFamily="2" charset="-78"/>
              </a:defRPr>
            </a:lvl1pPr>
            <a:lvl2pPr marL="457200" indent="0">
              <a:lnSpc>
                <a:spcPct val="100000"/>
              </a:lnSpc>
              <a:buNone/>
              <a:defRPr sz="1600">
                <a:latin typeface="Readex Pro" pitchFamily="2" charset="-78"/>
                <a:cs typeface="Readex Pro" pitchFamily="2" charset="-78"/>
              </a:defRPr>
            </a:lvl2pPr>
            <a:lvl3pPr marL="914400" indent="0">
              <a:lnSpc>
                <a:spcPct val="100000"/>
              </a:lnSpc>
              <a:buNone/>
              <a:defRPr sz="1400">
                <a:latin typeface="Readex Pro" pitchFamily="2" charset="-78"/>
                <a:cs typeface="Readex Pro" pitchFamily="2" charset="-78"/>
              </a:defRPr>
            </a:lvl3pPr>
            <a:lvl4pPr marL="1371600" indent="0">
              <a:lnSpc>
                <a:spcPct val="100000"/>
              </a:lnSpc>
              <a:buNone/>
              <a:defRPr sz="1200">
                <a:latin typeface="Readex Pro" pitchFamily="2" charset="-78"/>
                <a:cs typeface="Readex Pro" pitchFamily="2" charset="-78"/>
              </a:defRPr>
            </a:lvl4pPr>
            <a:lvl5pPr marL="1828800" indent="0">
              <a:lnSpc>
                <a:spcPct val="100000"/>
              </a:lnSpc>
              <a:buNone/>
              <a:defRPr sz="1200">
                <a:latin typeface="Readex Pro" pitchFamily="2" charset="-78"/>
                <a:cs typeface="Readex Pro" pitchFamily="2" charset="-78"/>
              </a:defRPr>
            </a:lvl5pPr>
          </a:lstStyle>
          <a:p>
            <a:pPr lvl="0"/>
            <a:r>
              <a:rPr lang="en-US"/>
              <a:t>Nội dung</a:t>
            </a:r>
            <a:endParaRPr lang="en-US" dirty="0"/>
          </a:p>
        </p:txBody>
      </p:sp>
      <p:sp>
        <p:nvSpPr>
          <p:cNvPr id="22" name="Text Placeholder 20"/>
          <p:cNvSpPr>
            <a:spLocks noGrp="1"/>
          </p:cNvSpPr>
          <p:nvPr>
            <p:ph type="body" sz="quarter" idx="16" hasCustomPrompt="1"/>
          </p:nvPr>
        </p:nvSpPr>
        <p:spPr>
          <a:xfrm>
            <a:off x="4378402"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8426260"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4" name="Rectangle 23"/>
          <p:cNvSpPr/>
          <p:nvPr userDrawn="1"/>
        </p:nvSpPr>
        <p:spPr>
          <a:xfrm flipH="1" flipV="1">
            <a:off x="329374"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5" name="Rectangle 24"/>
          <p:cNvSpPr/>
          <p:nvPr userDrawn="1"/>
        </p:nvSpPr>
        <p:spPr>
          <a:xfrm flipH="1" flipV="1">
            <a:off x="4377232"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8425090"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7" name="Picture 26"/>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A85175A-A5CA-FDCD-9D1E-D1E3A5C0861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6572AE3C-B845-C37F-3FA3-517EBBCCD80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373C2B34-BC37-24CD-CCCC-86C84255F60D}"/>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4F3A51EC-EB1C-A2F5-191D-39EC3871D7F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D16B55C-8A59-6B1B-682C-62AA2B73A476}"/>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4FC2AAA9-0C7E-3269-988C-8B585C6196A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92758D9-75FB-A297-C9B0-0046880A091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1A0FD0A9-AA5C-7D0D-4E1D-5CCB189D948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7C2D20B6-C339-D112-86D5-A51948B07F5D}"/>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6D1D37C2-EC33-4641-5CD8-DBFCCC5A5A3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4" name="Footer Placeholder 4">
            <a:extLst>
              <a:ext uri="{FF2B5EF4-FFF2-40B4-BE49-F238E27FC236}">
                <a16:creationId xmlns:a16="http://schemas.microsoft.com/office/drawing/2014/main" id="{6F9D2D5D-F42C-AD89-38B2-8E5862B86D7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799990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
    <p:bg>
      <p:bgPr>
        <a:solidFill>
          <a:schemeClr val="bg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rgbClr val="0070C0"/>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rgbClr val="0070C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679"/>
            <a:ext cx="1061859" cy="1062177"/>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rgbClr val="00AFEF"/>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8" name="Picture 17"/>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1F92E844-1828-0F51-3BFD-DF527D65BF8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DCC0BC67-81A5-AC24-0BB4-9D1D3E835D94}"/>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6" name="Group 5">
            <a:extLst>
              <a:ext uri="{FF2B5EF4-FFF2-40B4-BE49-F238E27FC236}">
                <a16:creationId xmlns:a16="http://schemas.microsoft.com/office/drawing/2014/main" id="{02AE1EA0-6222-87BA-38C9-866FE8F2830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EC606771-B50F-5EF5-AF4C-183C88EEC70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7A8AD8D-BBBE-FFAE-563D-62AF760A44A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F63336F-2FD5-E8B2-B179-80665CF8D4BA}"/>
              </a:ext>
            </a:extLst>
          </p:cNvPr>
          <p:cNvSpPr txBox="1"/>
          <p:nvPr userDrawn="1"/>
        </p:nvSpPr>
        <p:spPr>
          <a:xfrm>
            <a:off x="10529591"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8A62A7F-4A0D-8203-BB6A-E6AFE62BD36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8649E161-4DC5-D15C-6DAE-AE38C664B5FB}"/>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4" name="Footer Placeholder 4">
            <a:extLst>
              <a:ext uri="{FF2B5EF4-FFF2-40B4-BE49-F238E27FC236}">
                <a16:creationId xmlns:a16="http://schemas.microsoft.com/office/drawing/2014/main" id="{CDD46289-EAED-BF63-CD78-95A65C49BE50}"/>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15379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3" name="Content Placeholder 9"/>
          <p:cNvSpPr>
            <a:spLocks noGrp="1"/>
          </p:cNvSpPr>
          <p:nvPr>
            <p:ph sz="quarter" idx="12" hasCustomPrompt="1"/>
          </p:nvPr>
        </p:nvSpPr>
        <p:spPr>
          <a:xfrm rot="5400000">
            <a:off x="4113213" y="-1449386"/>
            <a:ext cx="3965573" cy="105156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sp>
        <p:nvSpPr>
          <p:cNvPr id="17"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1" name="Picture 2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3043EC71-5B9E-C0BC-1876-C8F7F39BC54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EE4374B3-12AF-4FD8-DEB7-27010168D059}"/>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A8BA7498-F3BC-86B3-1A69-799334B6D0C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1DC85D92-154D-811A-7CED-746E05BC99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31FF18A3-B64B-560A-0E4C-FAE23671DD1B}"/>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30087580-3DBD-8257-F1D1-7914462F84C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23924CB2-D38F-D098-BA0D-F7AF3FD0DAE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1944464-246D-1746-8383-CA6C986DD6C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936B468E-C03F-EA5D-3562-3CF0D836AD6F}"/>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EDB08078-B43B-9900-A614-EDD1B700D365}"/>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2" name="Footer Placeholder 4">
            <a:extLst>
              <a:ext uri="{FF2B5EF4-FFF2-40B4-BE49-F238E27FC236}">
                <a16:creationId xmlns:a16="http://schemas.microsoft.com/office/drawing/2014/main" id="{853B98CF-4D09-7334-F10E-AC294939893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0651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lvl1pPr>
              <a:defRPr lang="en-US" sz="3200" b="1" kern="1200" smtClean="0">
                <a:solidFill>
                  <a:srgbClr val="1F5CA9"/>
                </a:solidFill>
                <a:latin typeface="K2D" panose="00000500000000000000" pitchFamily="2" charset="-34"/>
                <a:ea typeface="+mn-ea"/>
                <a:cs typeface="+mn-cs"/>
              </a:defRPr>
            </a:lvl1pPr>
          </a:lstStyle>
          <a:p>
            <a:r>
              <a:rPr lang="en-US"/>
              <a:t>Tiêu đề</a:t>
            </a:r>
            <a:endParaRPr lang="en-US" dirty="0"/>
          </a:p>
        </p:txBody>
      </p:sp>
      <p:sp>
        <p:nvSpPr>
          <p:cNvPr id="13" name="Content Placeholder 9"/>
          <p:cNvSpPr>
            <a:spLocks noGrp="1"/>
          </p:cNvSpPr>
          <p:nvPr>
            <p:ph sz="quarter" idx="12" hasCustomPrompt="1"/>
          </p:nvPr>
        </p:nvSpPr>
        <p:spPr>
          <a:xfrm rot="5400000">
            <a:off x="1875631" y="-672303"/>
            <a:ext cx="5811837" cy="78867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1981" y="51983"/>
            <a:ext cx="292100" cy="292100"/>
          </a:xfrm>
          <a:prstGeom prst="rect">
            <a:avLst/>
          </a:prstGeom>
        </p:spPr>
      </p:pic>
      <p:pic>
        <p:nvPicPr>
          <p:cNvPr id="19" name="Picture 18"/>
          <p:cNvPicPr>
            <a:picLocks noChangeAspect="1"/>
          </p:cNvPicPr>
          <p:nvPr userDrawn="1"/>
        </p:nvPicPr>
        <p:blipFill>
          <a:blip r:embed="rId3"/>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id="{0E9D4A31-78FB-C50E-E557-1D6A2AB1B39D}"/>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2DE77047-2D78-10EA-8B2B-464D363FDA7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41B0BADC-EE2D-7AA3-FE84-68EB6BD21ECE}"/>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6EC3A035-1495-F2B0-9581-76B6F74E68E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BEFB4826-5D0F-51B0-8FB3-AF794F93FD9F}"/>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64DA189B-1ADB-AEB4-5954-98C27419F04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6BD18312-4501-E052-78A4-D56485FF5E5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6BFB8709-60EF-0C2D-7AE6-97383C28A99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1A513177-236E-9D57-556A-25BA2A08A567}"/>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AAB60C45-18AD-EA2E-F8C7-09BC10A7EB8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4" name="Footer Placeholder 4">
            <a:extLst>
              <a:ext uri="{FF2B5EF4-FFF2-40B4-BE49-F238E27FC236}">
                <a16:creationId xmlns:a16="http://schemas.microsoft.com/office/drawing/2014/main" id="{06116A22-46CD-EA17-0317-B3A75C355C67}"/>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272589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25583"/>
            <a:ext cx="10515600" cy="978408"/>
          </a:xfrm>
        </p:spPr>
        <p:txBody>
          <a:bodyPr/>
          <a:lstStyle>
            <a:lvl1pPr>
              <a:defRPr lang="en-US" sz="3200" b="1" kern="1200" baseline="0" smtClean="0">
                <a:solidFill>
                  <a:srgbClr val="1F5CA9"/>
                </a:solidFill>
                <a:latin typeface="K2D" panose="00000500000000000000" pitchFamily="2" charset="-34"/>
                <a:ea typeface="+mn-ea"/>
                <a:cs typeface="+mn-cs"/>
              </a:defRPr>
            </a:lvl1pPr>
          </a:lstStyle>
          <a:p>
            <a:r>
              <a:rPr lang="en-US"/>
              <a:t>Tiêu đề</a:t>
            </a:r>
            <a:endParaRPr lang="en-US" dirty="0"/>
          </a:p>
        </p:txBody>
      </p:sp>
      <p:pic>
        <p:nvPicPr>
          <p:cNvPr id="18" name="Picture 17">
            <a:extLst>
              <a:ext uri="{FF2B5EF4-FFF2-40B4-BE49-F238E27FC236}">
                <a16:creationId xmlns:a16="http://schemas.microsoft.com/office/drawing/2014/main" id="{3F628E4E-7D92-2696-C967-238AE8D1929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19" name="Picture 18"/>
          <p:cNvPicPr>
            <a:picLocks noChangeAspect="1"/>
          </p:cNvPicPr>
          <p:nvPr userDrawn="1"/>
        </p:nvPicPr>
        <p:blipFill>
          <a:blip r:embed="rId4"/>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id="{ACD306E5-CFB4-AF8E-362E-7264A2EE8FC3}"/>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17E40D7E-4410-6230-80DF-9F48DDD5A2A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F571A584-94A8-DB0F-72C3-58733380A87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9E163D15-A7C4-C136-3C34-D85D43DF91D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CCA5ACA2-579F-CD83-86DA-E253A52172C6}"/>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9C5BCA61-C1DF-F935-9A58-6E188F2CB05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368E80D1-1F87-F099-C499-A6D08F0D1B7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87DD4F89-FFA6-2586-6CFF-BAD9CA9BBED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34ADDEC2-86AA-36BA-1460-FC4BE106E1D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900BAA20-270C-6BB8-126D-274EA4BC32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3" name="Footer Placeholder 4">
            <a:extLst>
              <a:ext uri="{FF2B5EF4-FFF2-40B4-BE49-F238E27FC236}">
                <a16:creationId xmlns:a16="http://schemas.microsoft.com/office/drawing/2014/main" id="{5E3DB167-B4F8-7DE2-3FE9-16BA7DFC448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9575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977A98-B16D-37D0-150B-AA6EC7793AF8}"/>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0AAABEF-0466-E8D9-7159-4498725EB23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AB5B4BC4-A4A2-B7AE-36B8-5F8601CBD24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D43324B4-3F68-C3A0-CCD5-76223DA44378}"/>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CCAF8661-5038-9FE1-BBA8-946867DADAB0}"/>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C383C5A-EDBD-9F53-185B-2E7B394F345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4FA2C68B-0393-7A63-49AA-3FFE7FE14C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E0CA16E1-AF2D-D0AA-1F01-070BA884ACD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BCC7B34-3035-0952-6B45-935B76D988E3}"/>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2A7B063C-9DEE-224B-8FD3-B578122F70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AA004C0A-B376-851D-1C1F-61573C0B972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6" name="Footer Placeholder 4">
            <a:extLst>
              <a:ext uri="{FF2B5EF4-FFF2-40B4-BE49-F238E27FC236}">
                <a16:creationId xmlns:a16="http://schemas.microsoft.com/office/drawing/2014/main" id="{AD28DB7B-FFF4-7151-C18D-3C7D5D9D8F6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126369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Blue 1">
    <p:bg>
      <p:bgPr>
        <a:solidFill>
          <a:srgbClr val="1F5CA9"/>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F29CC0-A8E3-7B26-83F7-23FD30C83BAD}"/>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3" name="Rectangle 12">
            <a:extLst>
              <a:ext uri="{FF2B5EF4-FFF2-40B4-BE49-F238E27FC236}">
                <a16:creationId xmlns:a16="http://schemas.microsoft.com/office/drawing/2014/main" id="{ECA7CBBB-5BEC-4156-BB0B-762A1656305F}"/>
              </a:ext>
            </a:extLst>
          </p:cNvPr>
          <p:cNvSpPr/>
          <p:nvPr userDrawn="1"/>
        </p:nvSpPr>
        <p:spPr>
          <a:xfrm>
            <a:off x="135235" y="6474525"/>
            <a:ext cx="544432"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14" name="Group 13">
            <a:extLst>
              <a:ext uri="{FF2B5EF4-FFF2-40B4-BE49-F238E27FC236}">
                <a16:creationId xmlns:a16="http://schemas.microsoft.com/office/drawing/2014/main" id="{44E0175B-DA75-48B5-9D9D-69732B703EF5}"/>
              </a:ext>
            </a:extLst>
          </p:cNvPr>
          <p:cNvGrpSpPr/>
          <p:nvPr userDrawn="1"/>
        </p:nvGrpSpPr>
        <p:grpSpPr>
          <a:xfrm>
            <a:off x="205437" y="6454898"/>
            <a:ext cx="544432" cy="365125"/>
            <a:chOff x="119712" y="6454898"/>
            <a:chExt cx="544432" cy="365125"/>
          </a:xfrm>
        </p:grpSpPr>
        <p:sp>
          <p:nvSpPr>
            <p:cNvPr id="20" name="Rectangle 19">
              <a:extLst>
                <a:ext uri="{FF2B5EF4-FFF2-40B4-BE49-F238E27FC236}">
                  <a16:creationId xmlns:a16="http://schemas.microsoft.com/office/drawing/2014/main" id="{3FADB430-7D50-4978-89C8-6C6EBBB3035E}"/>
                </a:ext>
              </a:extLst>
            </p:cNvPr>
            <p:cNvSpPr/>
            <p:nvPr userDrawn="1"/>
          </p:nvSpPr>
          <p:spPr>
            <a:xfrm>
              <a:off x="119712" y="6488235"/>
              <a:ext cx="544432" cy="29845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1" name="Slide Number Placeholder 5">
              <a:extLst>
                <a:ext uri="{FF2B5EF4-FFF2-40B4-BE49-F238E27FC236}">
                  <a16:creationId xmlns:a16="http://schemas.microsoft.com/office/drawing/2014/main" id="{7688F936-0D30-441F-BBA9-66AE32197B6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grpSp>
      <p:sp>
        <p:nvSpPr>
          <p:cNvPr id="22" name="Date Placeholder 3">
            <a:extLst>
              <a:ext uri="{FF2B5EF4-FFF2-40B4-BE49-F238E27FC236}">
                <a16:creationId xmlns:a16="http://schemas.microsoft.com/office/drawing/2014/main" id="{4F36C960-0DDB-40F7-96C6-0E5E092E47ED}"/>
              </a:ext>
            </a:extLst>
          </p:cNvPr>
          <p:cNvSpPr>
            <a:spLocks noGrp="1"/>
          </p:cNvSpPr>
          <p:nvPr>
            <p:ph type="dt" sz="half" idx="10"/>
          </p:nvPr>
        </p:nvSpPr>
        <p:spPr>
          <a:xfrm>
            <a:off x="914400" y="6548263"/>
            <a:ext cx="2743200"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11/19/2025</a:t>
            </a:fld>
            <a:endParaRPr lang="en-US"/>
          </a:p>
        </p:txBody>
      </p:sp>
      <p:sp>
        <p:nvSpPr>
          <p:cNvPr id="24" name="Footer Placeholder 4">
            <a:extLst>
              <a:ext uri="{FF2B5EF4-FFF2-40B4-BE49-F238E27FC236}">
                <a16:creationId xmlns:a16="http://schemas.microsoft.com/office/drawing/2014/main" id="{EB56B231-F846-4811-B632-4AB4BAA986FB}"/>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
        <p:nvSpPr>
          <p:cNvPr id="31" name="TextBox 30">
            <a:extLst>
              <a:ext uri="{FF2B5EF4-FFF2-40B4-BE49-F238E27FC236}">
                <a16:creationId xmlns:a16="http://schemas.microsoft.com/office/drawing/2014/main" id="{44250632-77FB-405A-BBE8-9981579CE7EF}"/>
              </a:ext>
            </a:extLst>
          </p:cNvPr>
          <p:cNvSpPr txBox="1"/>
          <p:nvPr/>
        </p:nvSpPr>
        <p:spPr>
          <a:xfrm>
            <a:off x="8176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sp>
        <p:nvSpPr>
          <p:cNvPr id="32" name="TextBox 31">
            <a:extLst>
              <a:ext uri="{FF2B5EF4-FFF2-40B4-BE49-F238E27FC236}">
                <a16:creationId xmlns:a16="http://schemas.microsoft.com/office/drawing/2014/main" id="{12F06559-0D08-475B-BB2B-C2AD79E1EA9A}"/>
              </a:ext>
            </a:extLst>
          </p:cNvPr>
          <p:cNvSpPr txBox="1"/>
          <p:nvPr userDrawn="1"/>
        </p:nvSpPr>
        <p:spPr>
          <a:xfrm>
            <a:off x="10536385"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pic>
        <p:nvPicPr>
          <p:cNvPr id="33" name="Picture 32">
            <a:extLst>
              <a:ext uri="{FF2B5EF4-FFF2-40B4-BE49-F238E27FC236}">
                <a16:creationId xmlns:a16="http://schemas.microsoft.com/office/drawing/2014/main" id="{7A2DBFB6-FB51-4349-AD79-DB5E3B289A6C}"/>
              </a:ext>
            </a:extLst>
          </p:cNvPr>
          <p:cNvPicPr>
            <a:picLocks noChangeAspect="1"/>
          </p:cNvPicPr>
          <p:nvPr userDrawn="1"/>
        </p:nvPicPr>
        <p:blipFill>
          <a:blip r:embed="rId3"/>
          <a:stretch>
            <a:fillRect/>
          </a:stretch>
        </p:blipFill>
        <p:spPr>
          <a:xfrm>
            <a:off x="2602785" y="6488354"/>
            <a:ext cx="9336024" cy="118217"/>
          </a:xfrm>
          <a:prstGeom prst="rect">
            <a:avLst/>
          </a:prstGeom>
        </p:spPr>
      </p:pic>
      <p:sp>
        <p:nvSpPr>
          <p:cNvPr id="15" name="TextBox 14">
            <a:extLst>
              <a:ext uri="{FF2B5EF4-FFF2-40B4-BE49-F238E27FC236}">
                <a16:creationId xmlns:a16="http://schemas.microsoft.com/office/drawing/2014/main" id="{E3741078-A544-42D3-8CE7-5F2F115BABE0}"/>
              </a:ext>
            </a:extLst>
          </p:cNvPr>
          <p:cNvSpPr txBox="1"/>
          <p:nvPr userDrawn="1"/>
        </p:nvSpPr>
        <p:spPr>
          <a:xfrm>
            <a:off x="8176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grpSp>
        <p:nvGrpSpPr>
          <p:cNvPr id="2" name="Group 1">
            <a:extLst>
              <a:ext uri="{FF2B5EF4-FFF2-40B4-BE49-F238E27FC236}">
                <a16:creationId xmlns:a16="http://schemas.microsoft.com/office/drawing/2014/main" id="{99C7F682-0100-EB65-9EF7-68F4E1527F64}"/>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id="{7B12206D-0D33-F7BF-D5C3-71176B0C507A}"/>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958F7DE-9367-1A7B-0471-C642F47C03A3}"/>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FF2EDA6-9276-E821-1BDA-7B118853E64D}"/>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4608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Blue 2">
    <p:bg>
      <p:bgPr>
        <a:solidFill>
          <a:srgbClr val="00B0F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39DEC0-0415-D667-18C3-EEA5AEBABEAC}"/>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grpSp>
        <p:nvGrpSpPr>
          <p:cNvPr id="6" name="Group 5">
            <a:extLst>
              <a:ext uri="{FF2B5EF4-FFF2-40B4-BE49-F238E27FC236}">
                <a16:creationId xmlns:a16="http://schemas.microsoft.com/office/drawing/2014/main" id="{E74BF315-D1FC-6421-060B-3FFD387F1B1D}"/>
              </a:ext>
            </a:extLst>
          </p:cNvPr>
          <p:cNvGrpSpPr/>
          <p:nvPr userDrawn="1"/>
        </p:nvGrpSpPr>
        <p:grpSpPr>
          <a:xfrm rot="5400000" flipH="1">
            <a:off x="11994349" y="89858"/>
            <a:ext cx="108319" cy="107166"/>
            <a:chOff x="9886950" y="442913"/>
            <a:chExt cx="216694" cy="214386"/>
          </a:xfrm>
        </p:grpSpPr>
        <p:sp>
          <p:nvSpPr>
            <p:cNvPr id="7" name="Rectangle: Rounded Corners 6">
              <a:extLst>
                <a:ext uri="{FF2B5EF4-FFF2-40B4-BE49-F238E27FC236}">
                  <a16:creationId xmlns:a16="http://schemas.microsoft.com/office/drawing/2014/main" id="{D2D3478F-4D6B-F3FC-93EE-781955B168ED}"/>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30E6027-7A58-80A0-C4DE-BD292242A19B}"/>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C39217D-11B2-EC58-7DB9-670BADCEC0E6}"/>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669E2A5B-C398-3A54-39BB-1A10AD77A4C3}"/>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3" name="Slide Number Placeholder 5">
            <a:extLst>
              <a:ext uri="{FF2B5EF4-FFF2-40B4-BE49-F238E27FC236}">
                <a16:creationId xmlns:a16="http://schemas.microsoft.com/office/drawing/2014/main" id="{540C400F-3AEE-5C28-4A10-78CBA14078B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3FA79BBA-69C1-570D-F28E-9BB9C6ACBEC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ACC30C32-8749-8F9D-AFB9-200DC55D9965}"/>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1" name="Slide Number Placeholder 5">
            <a:extLst>
              <a:ext uri="{FF2B5EF4-FFF2-40B4-BE49-F238E27FC236}">
                <a16:creationId xmlns:a16="http://schemas.microsoft.com/office/drawing/2014/main" id="{636664E3-F587-5BFA-8277-C0DDF1B0FB4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2" name="Group 11">
            <a:extLst>
              <a:ext uri="{FF2B5EF4-FFF2-40B4-BE49-F238E27FC236}">
                <a16:creationId xmlns:a16="http://schemas.microsoft.com/office/drawing/2014/main" id="{7AF36890-856E-2F7B-8E55-A33B790D7C18}"/>
              </a:ext>
            </a:extLst>
          </p:cNvPr>
          <p:cNvGrpSpPr/>
          <p:nvPr userDrawn="1"/>
        </p:nvGrpSpPr>
        <p:grpSpPr>
          <a:xfrm>
            <a:off x="817685" y="6410864"/>
            <a:ext cx="2760487" cy="403790"/>
            <a:chOff x="741485" y="6410864"/>
            <a:chExt cx="2760487" cy="403790"/>
          </a:xfrm>
        </p:grpSpPr>
        <p:sp>
          <p:nvSpPr>
            <p:cNvPr id="13" name="TextBox 12">
              <a:extLst>
                <a:ext uri="{FF2B5EF4-FFF2-40B4-BE49-F238E27FC236}">
                  <a16:creationId xmlns:a16="http://schemas.microsoft.com/office/drawing/2014/main" id="{63B2CBB7-80CC-0503-06CA-B293272E754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6E49DC9B-DB28-1334-ACD6-A7837974CC5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2896B089-ECA6-A22E-B1B3-DEA30DA3A29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8" name="Date Placeholder 3">
            <a:extLst>
              <a:ext uri="{FF2B5EF4-FFF2-40B4-BE49-F238E27FC236}">
                <a16:creationId xmlns:a16="http://schemas.microsoft.com/office/drawing/2014/main" id="{3CA8C4BA-A884-9E59-FFE3-0B919D005D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11/19/2025</a:t>
            </a:fld>
            <a:endParaRPr lang="en-US"/>
          </a:p>
        </p:txBody>
      </p:sp>
      <p:sp>
        <p:nvSpPr>
          <p:cNvPr id="21" name="Footer Placeholder 4">
            <a:extLst>
              <a:ext uri="{FF2B5EF4-FFF2-40B4-BE49-F238E27FC236}">
                <a16:creationId xmlns:a16="http://schemas.microsoft.com/office/drawing/2014/main" id="{79B8DE1D-7394-99A3-7495-C14CDDA1EC25}"/>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357117270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cbook 1">
    <p:spTree>
      <p:nvGrpSpPr>
        <p:cNvPr id="1" name=""/>
        <p:cNvGrpSpPr/>
        <p:nvPr/>
      </p:nvGrpSpPr>
      <p:grpSpPr>
        <a:xfrm>
          <a:off x="0" y="0"/>
          <a:ext cx="0" cy="0"/>
          <a:chOff x="0" y="0"/>
          <a:chExt cx="0" cy="0"/>
        </a:xfrm>
      </p:grpSpPr>
      <p:grpSp>
        <p:nvGrpSpPr>
          <p:cNvPr id="10" name="9Slide.vn 1">
            <a:extLst>
              <a:ext uri="{FF2B5EF4-FFF2-40B4-BE49-F238E27FC236}">
                <a16:creationId xmlns:a16="http://schemas.microsoft.com/office/drawing/2014/main" id="{2946107B-86B5-4108-B9D9-FBE88B6AF6A9}"/>
              </a:ext>
            </a:extLst>
          </p:cNvPr>
          <p:cNvGrpSpPr/>
          <p:nvPr userDrawn="1"/>
        </p:nvGrpSpPr>
        <p:grpSpPr>
          <a:xfrm>
            <a:off x="2262706" y="1080007"/>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3219450"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pic>
        <p:nvPicPr>
          <p:cNvPr id="29" name="Picture 2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66F8249F-933F-27B4-037F-1BE57AC729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B72D8527-F93B-EB58-7740-2C078C40D098}"/>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B02B52FF-C488-9746-1718-20EBF7C6F69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5C91F8AA-07ED-7376-C0C8-2331E007AE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A998A477-5FFB-8A7A-8F05-0A80F04AEFB7}"/>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81725ED5-67ED-5B9A-3DCA-1DE0F4C58341}"/>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4E9266B7-33A3-424D-B662-BE0A9937A840}"/>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A686A9F9-4156-B900-5857-6016C3E85FAB}"/>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9D0D5907-9052-863A-8BCC-EF17800E64D9}"/>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BF2144C9-292D-3866-E801-4F565FEE1A80}"/>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4" name="Footer Placeholder 4">
            <a:extLst>
              <a:ext uri="{FF2B5EF4-FFF2-40B4-BE49-F238E27FC236}">
                <a16:creationId xmlns:a16="http://schemas.microsoft.com/office/drawing/2014/main" id="{9BEA6383-5223-C237-6EF3-C8B51BE5EDA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62153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cbook 2">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FDADA73C-32DA-6364-6627-ED34BFEF2D0C}"/>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2642247" y="1727802"/>
            <a:ext cx="3453753" cy="3402396"/>
          </a:xfrm>
          <a:prstGeom prst="rect">
            <a:avLst/>
          </a:prstGeom>
        </p:spPr>
      </p:pic>
      <p:grpSp>
        <p:nvGrpSpPr>
          <p:cNvPr id="10" name="9Slide.vn 1">
            <a:extLst>
              <a:ext uri="{FF2B5EF4-FFF2-40B4-BE49-F238E27FC236}">
                <a16:creationId xmlns:a16="http://schemas.microsoft.com/office/drawing/2014/main" id="{2946107B-86B5-4108-B9D9-FBE88B6AF6A9}"/>
              </a:ext>
            </a:extLst>
          </p:cNvPr>
          <p:cNvGrpSpPr/>
          <p:nvPr userDrawn="1"/>
        </p:nvGrpSpPr>
        <p:grpSpPr>
          <a:xfrm>
            <a:off x="5868547" y="1080007"/>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6825291"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sp>
        <p:nvSpPr>
          <p:cNvPr id="24" name="Title 1"/>
          <p:cNvSpPr>
            <a:spLocks noGrp="1"/>
          </p:cNvSpPr>
          <p:nvPr>
            <p:ph type="ctrTitle" hasCustomPrompt="1"/>
          </p:nvPr>
        </p:nvSpPr>
        <p:spPr>
          <a:xfrm>
            <a:off x="514349" y="1400175"/>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3160711"/>
            <a:ext cx="5153026" cy="1839914"/>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31" name="Picture 3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1005A496-97A9-F2E6-5A93-82ED2999180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3C5E9CB3-D945-22DB-F3B1-01E643966ACF}"/>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F4D6A3BA-05EA-D4A6-D520-6A0BBE9ACFC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C181D0D4-C58F-2943-9F96-7367FEA221D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05313E83-E883-5D3C-7410-B094E1918C1E}"/>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8D148F3C-F670-4585-6238-F7F73412182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9D5B6593-3DAF-E642-22A3-B33B2E999E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D612E298-D721-FB54-E8B1-308FB365446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2FDE4871-7678-DA84-8689-2F27B59205B8}"/>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613E948E-49EF-8C4E-0898-E98F72B6A12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4" name="Footer Placeholder 4">
            <a:extLst>
              <a:ext uri="{FF2B5EF4-FFF2-40B4-BE49-F238E27FC236}">
                <a16:creationId xmlns:a16="http://schemas.microsoft.com/office/drawing/2014/main" id="{35A65652-1FC1-56DE-41BF-70B7E3176F6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35169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1">
    <p:spTree>
      <p:nvGrpSpPr>
        <p:cNvPr id="1" name=""/>
        <p:cNvGrpSpPr/>
        <p:nvPr/>
      </p:nvGrpSpPr>
      <p:grpSpPr>
        <a:xfrm>
          <a:off x="0" y="0"/>
          <a:ext cx="0" cy="0"/>
          <a:chOff x="0" y="0"/>
          <a:chExt cx="0" cy="0"/>
        </a:xfrm>
      </p:grpSpPr>
      <p:sp>
        <p:nvSpPr>
          <p:cNvPr id="24" name="Title 1"/>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17" name="Picture 16">
            <a:extLst>
              <a:ext uri="{FF2B5EF4-FFF2-40B4-BE49-F238E27FC236}">
                <a16:creationId xmlns:a16="http://schemas.microsoft.com/office/drawing/2014/main" id="{FB96C117-0DD7-57D2-DF3E-3C0A174E03F4}"/>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0" name="Picture 2" descr="Samsung Mobile Mockup Template Download on Pngtree | Mobile mockup, Samsung  mobile, Samsu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46875" y="657226"/>
            <a:ext cx="4972049" cy="4972050"/>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5"/>
          <p:cNvSpPr>
            <a:spLocks noGrp="1"/>
          </p:cNvSpPr>
          <p:nvPr>
            <p:ph type="pic" sz="quarter" idx="12" hasCustomPrompt="1"/>
          </p:nvPr>
        </p:nvSpPr>
        <p:spPr>
          <a:xfrm>
            <a:off x="8305800" y="1057275"/>
            <a:ext cx="2095500" cy="4038600"/>
          </a:xfrm>
          <a:prstGeom prst="roundRect">
            <a:avLst>
              <a:gd name="adj" fmla="val 4741"/>
            </a:avLst>
          </a:prstGeom>
          <a:solidFill>
            <a:schemeClr val="bg1">
              <a:lumMod val="95000"/>
            </a:schemeClr>
          </a:solidFill>
        </p:spPr>
        <p:txBody>
          <a:bodyPr anchor="ctr" anchorCtr="0"/>
          <a:lstStyle>
            <a:lvl1pPr marL="0" indent="0" algn="ctr">
              <a:buNone/>
              <a:defRPr/>
            </a:lvl1pPr>
          </a:lstStyle>
          <a:p>
            <a:r>
              <a:rPr lang="en-US"/>
              <a:t>Thêm ảnh</a:t>
            </a:r>
          </a:p>
        </p:txBody>
      </p:sp>
      <p:pic>
        <p:nvPicPr>
          <p:cNvPr id="18" name="Picture 17"/>
          <p:cNvPicPr>
            <a:picLocks noChangeAspect="1"/>
          </p:cNvPicPr>
          <p:nvPr userDrawn="1"/>
        </p:nvPicPr>
        <p:blipFill>
          <a:blip r:embed="rId4"/>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9F5E8B0A-35A9-1D4F-DB19-BE07791E78F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68DE1F6B-3A1F-F4AA-B616-B69C903A909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3DA17A55-6967-1E8F-7303-5303CBD602A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1D4F218F-2B5C-5125-3565-DD9470D6775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5F21373-8291-8606-349F-C9D37F7F42EA}"/>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890A1A8-07D6-CC23-110F-A4349C95D83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C4B2C4FA-6364-1259-35B8-B7538FBAB89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C298D622-19A9-9C4F-D8B3-A0B8BACFDA9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1D19E43-BFD6-BAEA-5172-CB6E311691D2}"/>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086DB862-383E-AC4E-53C8-05578489E46A}"/>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2" name="Footer Placeholder 4">
            <a:extLst>
              <a:ext uri="{FF2B5EF4-FFF2-40B4-BE49-F238E27FC236}">
                <a16:creationId xmlns:a16="http://schemas.microsoft.com/office/drawing/2014/main" id="{861406AB-9157-BB66-317E-91FF66767BA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06749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ne 2">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E6F05EB3-1A18-FFAB-87F4-C3B6F94C3D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7943863" y="1011126"/>
            <a:ext cx="3171810" cy="51387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5B58D15-E021-9409-2BF6-38B86625489C}"/>
              </a:ext>
            </a:extLst>
          </p:cNvPr>
          <p:cNvPicPr>
            <a:picLocks noChangeAspect="1"/>
          </p:cNvPicPr>
          <p:nvPr userDrawn="1"/>
        </p:nvPicPr>
        <p:blipFill>
          <a:blip r:embed="rId3">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27" name="Title 1">
            <a:extLst>
              <a:ext uri="{FF2B5EF4-FFF2-40B4-BE49-F238E27FC236}">
                <a16:creationId xmlns:a16="http://schemas.microsoft.com/office/drawing/2014/main" id="{E05A38DB-2EAE-47C8-9F84-174DA202456A}"/>
              </a:ext>
            </a:extLst>
          </p:cNvPr>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8" name="Subtitle 2">
            <a:extLst>
              <a:ext uri="{FF2B5EF4-FFF2-40B4-BE49-F238E27FC236}">
                <a16:creationId xmlns:a16="http://schemas.microsoft.com/office/drawing/2014/main" id="{472C8C42-C792-4628-B171-1C30DA52BBDE}"/>
              </a:ext>
            </a:extLst>
          </p:cNvPr>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Slide Number Placeholder 5">
            <a:extLst>
              <a:ext uri="{FF2B5EF4-FFF2-40B4-BE49-F238E27FC236}">
                <a16:creationId xmlns:a16="http://schemas.microsoft.com/office/drawing/2014/main" id="{CEFF8FA1-B5A4-2A75-DF61-6155775A60B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9028A97E-3A14-7BF0-D186-C53734F2598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B9894450-A56F-CB14-56CE-6BAB4A469F50}"/>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6EDC2765-72E6-0900-A64B-07D9394DE1EE}"/>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5972BBAE-9F84-4D92-5FC5-6BAC2EBBA3A7}"/>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DD8EF8C-2CE8-32A2-4893-8A1F462F59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C64073C-92F4-B219-BB9F-D220B1F1317A}"/>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CDC2B2F-DD31-C057-140F-8607950C122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1FD099AF-ADE0-F209-43E6-00047303FC95}"/>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89D6B138-607A-1698-333D-31B07D850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2" name="Footer Placeholder 4">
            <a:extLst>
              <a:ext uri="{FF2B5EF4-FFF2-40B4-BE49-F238E27FC236}">
                <a16:creationId xmlns:a16="http://schemas.microsoft.com/office/drawing/2014/main" id="{0EC58AAA-3CCF-ABE2-A4E2-6851325D5CA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
        <p:nvSpPr>
          <p:cNvPr id="13" name="Picture Placeholder 1">
            <a:extLst>
              <a:ext uri="{FF2B5EF4-FFF2-40B4-BE49-F238E27FC236}">
                <a16:creationId xmlns:a16="http://schemas.microsoft.com/office/drawing/2014/main" id="{2E6D52DE-4D97-3181-9440-19E31A6CE81C}"/>
              </a:ext>
            </a:extLst>
          </p:cNvPr>
          <p:cNvSpPr>
            <a:spLocks noGrp="1"/>
          </p:cNvSpPr>
          <p:nvPr>
            <p:ph type="pic" sz="quarter" idx="15" hasCustomPrompt="1"/>
          </p:nvPr>
        </p:nvSpPr>
        <p:spPr>
          <a:xfrm>
            <a:off x="8461702" y="1108334"/>
            <a:ext cx="2131430" cy="4626572"/>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solidFill>
            <a:schemeClr val="bg1">
              <a:lumMod val="95000"/>
            </a:schemeClr>
          </a:solidFill>
        </p:spPr>
        <p:txBody>
          <a:bodyPr anchor="ctr" anchorCtr="0"/>
          <a:lstStyle>
            <a:lvl1pPr marL="0" indent="0" algn="ctr">
              <a:buNone/>
              <a:defRPr/>
            </a:lvl1pPr>
          </a:lstStyle>
          <a:p>
            <a:r>
              <a:rPr lang="en-US"/>
              <a:t>Thêm ảnh</a:t>
            </a:r>
          </a:p>
        </p:txBody>
      </p:sp>
      <p:sp>
        <p:nvSpPr>
          <p:cNvPr id="15" name="Picture Placeholder 1">
            <a:extLst>
              <a:ext uri="{FF2B5EF4-FFF2-40B4-BE49-F238E27FC236}">
                <a16:creationId xmlns:a16="http://schemas.microsoft.com/office/drawing/2014/main" id="{88786B7F-DEAA-9BB7-8BD3-B3780EB61BCA}"/>
              </a:ext>
            </a:extLst>
          </p:cNvPr>
          <p:cNvSpPr>
            <a:spLocks noGrp="1"/>
          </p:cNvSpPr>
          <p:nvPr>
            <p:ph type="pic" sz="quarter" idx="16" hasCustomPrompt="1"/>
          </p:nvPr>
        </p:nvSpPr>
        <p:spPr>
          <a:xfrm>
            <a:off x="9255760" y="1200818"/>
            <a:ext cx="534445" cy="155541"/>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blipFill>
            <a:blip r:embed="rId6"/>
            <a:stretch>
              <a:fillRect/>
            </a:stretch>
          </a:blipFill>
        </p:spPr>
        <p:txBody>
          <a:bodyPr anchor="ctr" anchorCtr="0"/>
          <a:lstStyle>
            <a:lvl1pPr marL="0" indent="0" algn="ctr">
              <a:buNone/>
              <a:defRPr/>
            </a:lvl1pPr>
          </a:lstStyle>
          <a:p>
            <a:r>
              <a:rPr lang="en-US"/>
              <a:t> </a:t>
            </a:r>
          </a:p>
        </p:txBody>
      </p:sp>
    </p:spTree>
    <p:extLst>
      <p:ext uri="{BB962C8B-B14F-4D97-AF65-F5344CB8AC3E}">
        <p14:creationId xmlns:p14="http://schemas.microsoft.com/office/powerpoint/2010/main" val="323630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wipe(left)">
                                      <p:cBhvr>
                                        <p:cTn id="1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686872"/>
            <a:ext cx="11205713" cy="2200204"/>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2887077"/>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sp>
        <p:nvSpPr>
          <p:cNvPr id="22" name="Text Placeholder 9"/>
          <p:cNvSpPr>
            <a:spLocks noGrp="1"/>
          </p:cNvSpPr>
          <p:nvPr>
            <p:ph type="body" sz="quarter" idx="12" hasCustomPrompt="1"/>
          </p:nvPr>
        </p:nvSpPr>
        <p:spPr>
          <a:xfrm>
            <a:off x="493144" y="3947960"/>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3805958"/>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2" name="Group 1">
            <a:extLst>
              <a:ext uri="{FF2B5EF4-FFF2-40B4-BE49-F238E27FC236}">
                <a16:creationId xmlns:a16="http://schemas.microsoft.com/office/drawing/2014/main" id="{F9948C5E-76A7-F702-69DB-282464E77641}"/>
              </a:ext>
            </a:extLst>
          </p:cNvPr>
          <p:cNvGrpSpPr/>
          <p:nvPr userDrawn="1"/>
        </p:nvGrpSpPr>
        <p:grpSpPr>
          <a:xfrm rot="5400000" flipH="1">
            <a:off x="11994349" y="89858"/>
            <a:ext cx="108319" cy="107166"/>
            <a:chOff x="9886950" y="442913"/>
            <a:chExt cx="216694" cy="214386"/>
          </a:xfrm>
        </p:grpSpPr>
        <p:sp>
          <p:nvSpPr>
            <p:cNvPr id="4" name="Rectangle: Rounded Corners 3">
              <a:extLst>
                <a:ext uri="{FF2B5EF4-FFF2-40B4-BE49-F238E27FC236}">
                  <a16:creationId xmlns:a16="http://schemas.microsoft.com/office/drawing/2014/main" id="{9456AD05-D0D5-B566-5464-905D6E126C9B}"/>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39BB277-D677-7122-583C-E2DA058F670A}"/>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FE1A5C2-1028-7EF7-EC88-4F04EC7380D2}"/>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B542C0C7-F574-E38A-4EB3-08F7967A55EF}"/>
              </a:ext>
            </a:extLst>
          </p:cNvPr>
          <p:cNvPicPr>
            <a:picLocks noChangeAspect="1"/>
          </p:cNvPicPr>
          <p:nvPr userDrawn="1"/>
        </p:nvPicPr>
        <p:blipFill>
          <a:blip r:embed="rId2"/>
          <a:stretch>
            <a:fillRect/>
          </a:stretch>
        </p:blipFill>
        <p:spPr>
          <a:xfrm>
            <a:off x="2585036" y="6478829"/>
            <a:ext cx="9326880" cy="118101"/>
          </a:xfrm>
          <a:prstGeom prst="rect">
            <a:avLst/>
          </a:prstGeom>
        </p:spPr>
      </p:pic>
      <p:sp>
        <p:nvSpPr>
          <p:cNvPr id="5" name="Slide Number Placeholder 5">
            <a:extLst>
              <a:ext uri="{FF2B5EF4-FFF2-40B4-BE49-F238E27FC236}">
                <a16:creationId xmlns:a16="http://schemas.microsoft.com/office/drawing/2014/main" id="{509D78DE-4DE3-2990-85E4-786FD52314B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82A8D337-520D-D86F-59BE-49A69B9FFC61}"/>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7" name="Group 6">
            <a:extLst>
              <a:ext uri="{FF2B5EF4-FFF2-40B4-BE49-F238E27FC236}">
                <a16:creationId xmlns:a16="http://schemas.microsoft.com/office/drawing/2014/main" id="{4674FC1A-E55F-C03B-647D-62C9D227489C}"/>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0AF77203-FB16-225E-E2AD-E6F5BFB29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59832108-B491-0ED9-0209-DCDB4B879444}"/>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27" name="TextBox 26">
            <a:extLst>
              <a:ext uri="{FF2B5EF4-FFF2-40B4-BE49-F238E27FC236}">
                <a16:creationId xmlns:a16="http://schemas.microsoft.com/office/drawing/2014/main" id="{BE3B44A9-629A-9AFC-6A18-1288714D7213}"/>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8" name="Date Placeholder 3">
            <a:extLst>
              <a:ext uri="{FF2B5EF4-FFF2-40B4-BE49-F238E27FC236}">
                <a16:creationId xmlns:a16="http://schemas.microsoft.com/office/drawing/2014/main" id="{47E8952C-C96D-E1CF-68EF-C321F55822F3}"/>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11/19/2025</a:t>
            </a:fld>
            <a:endParaRPr lang="en-US"/>
          </a:p>
        </p:txBody>
      </p:sp>
      <p:sp>
        <p:nvSpPr>
          <p:cNvPr id="29" name="Footer Placeholder 4">
            <a:extLst>
              <a:ext uri="{FF2B5EF4-FFF2-40B4-BE49-F238E27FC236}">
                <a16:creationId xmlns:a16="http://schemas.microsoft.com/office/drawing/2014/main" id="{A43BEA4F-EC22-DCD8-2D07-6E96C6A77DC4}"/>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15865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hite Pure">
    <p:spTree>
      <p:nvGrpSpPr>
        <p:cNvPr id="1" name=""/>
        <p:cNvGrpSpPr/>
        <p:nvPr/>
      </p:nvGrpSpPr>
      <p:grpSpPr>
        <a:xfrm>
          <a:off x="0" y="0"/>
          <a:ext cx="0" cy="0"/>
          <a:chOff x="0" y="0"/>
          <a:chExt cx="0" cy="0"/>
        </a:xfrm>
      </p:grpSpPr>
      <p:sp>
        <p:nvSpPr>
          <p:cNvPr id="16" name="Title 1"/>
          <p:cNvSpPr>
            <a:spLocks noGrp="1"/>
          </p:cNvSpPr>
          <p:nvPr userDrawn="1">
            <p:ph type="ctrTitle" hasCustomPrompt="1"/>
          </p:nvPr>
        </p:nvSpPr>
        <p:spPr>
          <a:xfrm>
            <a:off x="1443567" y="1773238"/>
            <a:ext cx="10029565" cy="1655762"/>
          </a:xfrm>
        </p:spPr>
        <p:txBody>
          <a:bodyPr anchor="b" anchorCtr="0">
            <a:noAutofit/>
          </a:bodyPr>
          <a:lstStyle>
            <a:lvl1pPr algn="l">
              <a:defRPr sz="4000" b="1" baseline="0">
                <a:solidFill>
                  <a:srgbClr val="1F5CA9"/>
                </a:solidFill>
                <a:latin typeface="K2D" panose="00000500000000000000" pitchFamily="2" charset="-34"/>
              </a:defRPr>
            </a:lvl1pPr>
          </a:lstStyle>
          <a:p>
            <a:r>
              <a:rPr lang="en-US"/>
              <a:t>Tiêu đề chính</a:t>
            </a:r>
            <a:endParaRPr lang="en-US" dirty="0"/>
          </a:p>
        </p:txBody>
      </p:sp>
      <p:sp>
        <p:nvSpPr>
          <p:cNvPr id="18" name="Subtitle 2"/>
          <p:cNvSpPr>
            <a:spLocks noGrp="1"/>
          </p:cNvSpPr>
          <p:nvPr userDrawn="1">
            <p:ph type="subTitle" idx="1" hasCustomPrompt="1"/>
          </p:nvPr>
        </p:nvSpPr>
        <p:spPr>
          <a:xfrm>
            <a:off x="1443566" y="3428999"/>
            <a:ext cx="10029565" cy="796491"/>
          </a:xfrm>
        </p:spPr>
        <p:txBody>
          <a:bodyPr anchor="t" anchorCtr="0">
            <a:normAutofit/>
          </a:bodyPr>
          <a:lstStyle>
            <a:lvl1pPr marL="0" indent="0" algn="l">
              <a:buNone/>
              <a:defRPr sz="3200" baseline="0">
                <a:solidFill>
                  <a:srgbClr val="00AFEF"/>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1466" y="2942152"/>
            <a:ext cx="292100" cy="292100"/>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23CFF9A2-77A5-DDEE-8CD5-81FBB071FF6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00E020D5-F981-3E97-FE5E-ADF3F5D5D67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AE6F97B9-1D92-F527-C77C-03A8413842F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E461B76C-9BE8-353C-CE4F-D68CC621DEA4}"/>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BD53315-09D7-5756-C6C6-55FFDDCFE138}"/>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DA79C1E-4CE5-9C79-D05A-E661FD9C1020}"/>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17A207F-A3E9-4918-9A39-6AFD5C75AE2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41CAD55-C718-D746-6C4B-AC27D7F9E3C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5652AF38-7C96-9660-E7DF-32022B504063}"/>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998B8E65-85EA-EDA7-0D26-FAB09CE576A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2" name="Footer Placeholder 4">
            <a:extLst>
              <a:ext uri="{FF2B5EF4-FFF2-40B4-BE49-F238E27FC236}">
                <a16:creationId xmlns:a16="http://schemas.microsoft.com/office/drawing/2014/main" id="{E6AC2544-66BB-6379-48DA-83F16247F12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69849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Background">
    <p:bg>
      <p:bgPr>
        <a:solidFill>
          <a:srgbClr val="00B0F0"/>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443567" y="1773238"/>
            <a:ext cx="10029565" cy="1655762"/>
          </a:xfrm>
        </p:spPr>
        <p:txBody>
          <a:bodyPr anchor="b" anchorCtr="0">
            <a:noAutofit/>
          </a:bodyPr>
          <a:lstStyle>
            <a:lvl1pPr algn="l">
              <a:defRPr sz="4000" b="1" baseline="0">
                <a:solidFill>
                  <a:schemeClr val="bg1"/>
                </a:solidFill>
                <a:latin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1443566" y="3428999"/>
            <a:ext cx="10029565" cy="796491"/>
          </a:xfrm>
        </p:spPr>
        <p:txBody>
          <a:bodyPr anchor="t" anchorCtr="0">
            <a:normAutofit/>
          </a:bodyPr>
          <a:lstStyle>
            <a:lvl1pPr marL="0" indent="0" algn="l">
              <a:buNone/>
              <a:defRPr sz="3200" baseline="0">
                <a:solidFill>
                  <a:schemeClr val="bg1"/>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066" y="2914650"/>
            <a:ext cx="364657" cy="364657"/>
          </a:xfrm>
          <a:prstGeom prst="rect">
            <a:avLst/>
          </a:prstGeom>
        </p:spPr>
      </p:pic>
      <p:grpSp>
        <p:nvGrpSpPr>
          <p:cNvPr id="2" name="Group 1">
            <a:extLst>
              <a:ext uri="{FF2B5EF4-FFF2-40B4-BE49-F238E27FC236}">
                <a16:creationId xmlns:a16="http://schemas.microsoft.com/office/drawing/2014/main" id="{D0407ADE-1691-B221-3DBE-A0668F67DFAD}"/>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id="{D34C1E1A-F6EE-479B-62C5-AAA2AF44D763}"/>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CF4A6C1-BB6F-E2E1-2B44-FAD2A1B1382F}"/>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C836B12-C2E7-7458-8EEF-C0E54C0712FC}"/>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702B1A35-3625-44F2-B450-96259B3697C6}"/>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7" name="Slide Number Placeholder 5">
            <a:extLst>
              <a:ext uri="{FF2B5EF4-FFF2-40B4-BE49-F238E27FC236}">
                <a16:creationId xmlns:a16="http://schemas.microsoft.com/office/drawing/2014/main" id="{DE497A08-099F-1B3E-194B-4232B1D060A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8" name="Rectangle 7">
            <a:extLst>
              <a:ext uri="{FF2B5EF4-FFF2-40B4-BE49-F238E27FC236}">
                <a16:creationId xmlns:a16="http://schemas.microsoft.com/office/drawing/2014/main" id="{3D5BAB25-FCB5-FAAB-5765-8D4ACA9B26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9" name="Rectangle 8">
            <a:extLst>
              <a:ext uri="{FF2B5EF4-FFF2-40B4-BE49-F238E27FC236}">
                <a16:creationId xmlns:a16="http://schemas.microsoft.com/office/drawing/2014/main" id="{9B09F01B-7545-EE0B-CCDB-EA38604EB38F}"/>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90B09E43-1817-D52E-1B93-2D03B69FBBF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340A8E4-7C5F-7F57-1FD7-2B62EB3A0CA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31401AA1-7975-3594-DC27-3B15A19D2BF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786A1549-5E94-2A55-30E3-4C7A2D1E807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4" name="TextBox 13">
            <a:extLst>
              <a:ext uri="{FF2B5EF4-FFF2-40B4-BE49-F238E27FC236}">
                <a16:creationId xmlns:a16="http://schemas.microsoft.com/office/drawing/2014/main" id="{4698C5B0-03A7-5383-3EC8-3710BCD5581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2" name="Date Placeholder 3">
            <a:extLst>
              <a:ext uri="{FF2B5EF4-FFF2-40B4-BE49-F238E27FC236}">
                <a16:creationId xmlns:a16="http://schemas.microsoft.com/office/drawing/2014/main" id="{EE419B5B-7A9D-F950-9502-52863B417140}"/>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11/19/2025</a:t>
            </a:fld>
            <a:endParaRPr lang="en-US"/>
          </a:p>
        </p:txBody>
      </p:sp>
      <p:sp>
        <p:nvSpPr>
          <p:cNvPr id="23" name="Footer Placeholder 4">
            <a:extLst>
              <a:ext uri="{FF2B5EF4-FFF2-40B4-BE49-F238E27FC236}">
                <a16:creationId xmlns:a16="http://schemas.microsoft.com/office/drawing/2014/main" id="{04DAFEAD-AB29-262E-41C9-C3201759FA1A}"/>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05044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wipe(left)">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9DEB5E8B-9D80-CFB1-EDED-87ECE2CB2B8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85F6291E-292F-647B-E93F-CCF3BD97EF4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F972A86A-A3D6-70DE-0206-BB773A44427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CAF733AF-6C3E-C1DE-BF08-4108C35CB05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CAB7700C-E55C-27FB-89BF-E9B044E9EC33}"/>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A9A2E08-C471-6D85-4D71-8B7583F204F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A08275F7-17A7-2357-D01F-B5A5E3884CF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BBC96F8B-987B-47C3-DC48-3B2EC5C98BF8}"/>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AB7A3534-0713-475D-C6A5-307770CE20B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7EB70784-4611-F5A4-7D58-DD378AF3F6A9}"/>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4" name="Footer Placeholder 4">
            <a:extLst>
              <a:ext uri="{FF2B5EF4-FFF2-40B4-BE49-F238E27FC236}">
                <a16:creationId xmlns:a16="http://schemas.microsoft.com/office/drawing/2014/main" id="{87628174-E628-DF34-7A10-83FDFC5D11E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94613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13" name="Picture 12">
            <a:extLst>
              <a:ext uri="{FF2B5EF4-FFF2-40B4-BE49-F238E27FC236}">
                <a16:creationId xmlns:a16="http://schemas.microsoft.com/office/drawing/2014/main" id="{16CEE1D6-0A80-8A7D-310B-2F6B434F47E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CC110D58-C7C9-AD78-555F-33E02058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AB81B152-BF7B-A150-5A99-2B451EC38D47}"/>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5D759768-9879-1B7A-B5FA-0DCEFE74D51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A3889155-4A4A-8DED-164F-8A56C00B8F9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5096035-4D5E-EF98-4374-6099861A66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8792706-2488-D26C-C54B-F6881C86D05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F36761B-1C8C-2A9C-97D2-FD722A844AE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EBA4366D-2C0B-5E27-DC28-A877427191A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82538E5B-E5A0-69DD-94F0-C506BC4743B8}"/>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id="{709C7B13-13FD-9548-48BE-5821DF0AAE0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5" name="Footer Placeholder 4">
            <a:extLst>
              <a:ext uri="{FF2B5EF4-FFF2-40B4-BE49-F238E27FC236}">
                <a16:creationId xmlns:a16="http://schemas.microsoft.com/office/drawing/2014/main" id="{2283063C-B225-E607-FC11-4C67B227314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88158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eft - Placeholder Righ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B71F910-DD42-8802-386F-AA27E891E30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514350" y="1125114"/>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514348" y="2885650"/>
            <a:ext cx="4467229" cy="224454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 </a:t>
            </a:r>
            <a:endParaRPr lang="en-US" dirty="0"/>
          </a:p>
        </p:txBody>
      </p:sp>
      <p:sp>
        <p:nvSpPr>
          <p:cNvPr id="19" name="Content Placeholder 9"/>
          <p:cNvSpPr>
            <a:spLocks noGrp="1"/>
          </p:cNvSpPr>
          <p:nvPr userDrawn="1">
            <p:ph sz="quarter" idx="12" hasCustomPrompt="1"/>
          </p:nvPr>
        </p:nvSpPr>
        <p:spPr>
          <a:xfrm>
            <a:off x="5667375" y="1125114"/>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8E269295-E313-A799-7125-41D39E39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EF4B895D-114D-C9C2-A547-220F39E95B3A}"/>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9B61B30F-7B6D-78FB-BD6E-E34AD607BE5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227F6DF5-10A9-DC42-E1E9-D1FA91D6BB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71959BFF-8A0A-B338-A74E-37D7F5CED4DF}"/>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3AE9E1AD-2113-53D7-8783-10A60D93296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FE1424EB-91CE-59BF-400F-9BCF3A182E6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A299800F-88A1-1EF2-673A-E19EDD4D12A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2DFA7C85-7A63-3F94-A6E0-51FBFB0A621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39E5B1EA-BE1C-22C4-8140-1FF7F085C8B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2" name="Footer Placeholder 4">
            <a:extLst>
              <a:ext uri="{FF2B5EF4-FFF2-40B4-BE49-F238E27FC236}">
                <a16:creationId xmlns:a16="http://schemas.microsoft.com/office/drawing/2014/main" id="{23F5244F-399D-4048-0258-1C4D4345FF9B}"/>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419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ceholder Left - Title Right ">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36A66E2-7787-687B-3553-97FAF9109CAB}"/>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6737350" y="1332588"/>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6737348" y="3093124"/>
            <a:ext cx="4467229" cy="2192339"/>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9" name="Content Placeholder 9"/>
          <p:cNvSpPr>
            <a:spLocks noGrp="1"/>
          </p:cNvSpPr>
          <p:nvPr userDrawn="1">
            <p:ph sz="quarter" idx="12" hasCustomPrompt="1"/>
          </p:nvPr>
        </p:nvSpPr>
        <p:spPr>
          <a:xfrm>
            <a:off x="624706" y="1332588"/>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17" name="Picture 16"/>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D473B34E-C5A1-D7E2-C692-BFBE5EBD6A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0C1CFE12-2689-2DB3-6CB8-E6D662CAE886}"/>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206B0CF2-5878-8045-7665-76673B4F71AB}"/>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46C447DE-39C2-0CF7-466F-6F936D0397D6}"/>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6BB166D7-5532-DFCC-4719-A557C504B8F3}"/>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B618045-F14E-9F31-0FA0-0532F46BF46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AF28839-2BBD-09C4-84D8-C7BD82D44B55}"/>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BCD9E80B-3CE1-773E-29BB-8B95E6D4543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ACA3E05-765A-20DC-76C7-1BB18527C022}"/>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D2971456-C6D4-0F38-6B9E-1F35DDA6E4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2" name="Footer Placeholder 4">
            <a:extLst>
              <a:ext uri="{FF2B5EF4-FFF2-40B4-BE49-F238E27FC236}">
                <a16:creationId xmlns:a16="http://schemas.microsoft.com/office/drawing/2014/main" id="{C3720CF9-36DD-EAE0-4DFF-B34E1D72560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4209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K2D" panose="00000500000000000000" pitchFamily="2" charset="-34"/>
              </a:defRPr>
            </a:lvl1pPr>
          </a:lstStyle>
          <a:p>
            <a:fld id="{00D1CE85-AA59-46D7-98F4-301D80B40614}" type="datetimeFigureOut">
              <a:rPr lang="en-US" smtClean="0"/>
              <a:pPr/>
              <a:t>11/19/2025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K2D" panose="00000500000000000000" pitchFamily="2" charset="-34"/>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K2D" panose="00000500000000000000" pitchFamily="2" charset="-34"/>
              </a:defRPr>
            </a:lvl1pPr>
          </a:lstStyle>
          <a:p>
            <a:fld id="{B9B05A01-6F48-4D1A-BEA9-613C8F70D2DA}" type="slidenum">
              <a:rPr lang="en-US" smtClean="0"/>
              <a:pPr/>
              <a:t>‹#›</a:t>
            </a:fld>
            <a:endParaRPr lang="en-US"/>
          </a:p>
        </p:txBody>
      </p:sp>
    </p:spTree>
    <p:extLst>
      <p:ext uri="{BB962C8B-B14F-4D97-AF65-F5344CB8AC3E}">
        <p14:creationId xmlns:p14="http://schemas.microsoft.com/office/powerpoint/2010/main" val="1103704578"/>
      </p:ext>
    </p:extLst>
  </p:cSld>
  <p:clrMap bg1="lt1" tx1="dk1" bg2="lt2" tx2="dk2" accent1="accent1" accent2="accent2" accent3="accent3" accent4="accent4" accent5="accent5" accent6="accent6" hlink="hlink" folHlink="folHlink"/>
  <p:sldLayoutIdLst>
    <p:sldLayoutId id="2147483650" r:id="rId1"/>
    <p:sldLayoutId id="2147483680" r:id="rId2"/>
    <p:sldLayoutId id="2147483679" r:id="rId3"/>
    <p:sldLayoutId id="2147483652" r:id="rId4"/>
    <p:sldLayoutId id="2147483653" r:id="rId5"/>
    <p:sldLayoutId id="2147483654" r:id="rId6"/>
    <p:sldLayoutId id="2147483677" r:id="rId7"/>
    <p:sldLayoutId id="2147483655" r:id="rId8"/>
    <p:sldLayoutId id="2147483656" r:id="rId9"/>
    <p:sldLayoutId id="2147483657" r:id="rId10"/>
    <p:sldLayoutId id="2147483678" r:id="rId11"/>
    <p:sldLayoutId id="2147483658" r:id="rId12"/>
    <p:sldLayoutId id="2147483659" r:id="rId13"/>
    <p:sldLayoutId id="2147483660" r:id="rId14"/>
    <p:sldLayoutId id="2147483661" r:id="rId15"/>
    <p:sldLayoutId id="2147483663" r:id="rId16"/>
    <p:sldLayoutId id="2147483666" r:id="rId17"/>
    <p:sldLayoutId id="2147483674" r:id="rId18"/>
    <p:sldLayoutId id="2147483673" r:id="rId19"/>
    <p:sldLayoutId id="2147483675" r:id="rId20"/>
    <p:sldLayoutId id="2147483676" r:id="rId21"/>
    <p:sldLayoutId id="2147483664" r:id="rId22"/>
    <p:sldLayoutId id="2147483665" r:id="rId23"/>
    <p:sldLayoutId id="2147483667" r:id="rId24"/>
    <p:sldLayoutId id="2147483668" r:id="rId25"/>
    <p:sldLayoutId id="2147483669" r:id="rId26"/>
    <p:sldLayoutId id="2147483670" r:id="rId27"/>
    <p:sldLayoutId id="2147483671" r:id="rId28"/>
    <p:sldLayoutId id="2147483672" r:id="rId29"/>
  </p:sldLayoutIdLst>
  <p:txStyles>
    <p:title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eadex Pro" pitchFamily="2" charset="-78"/>
          <a:ea typeface="+mn-ea"/>
          <a:cs typeface="Readex Pro"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eadex Pro" pitchFamily="2" charset="-78"/>
          <a:ea typeface="+mn-ea"/>
          <a:cs typeface="Readex Pro" pitchFamily="2"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eadex Pro" pitchFamily="2" charset="-78"/>
          <a:ea typeface="+mn-ea"/>
          <a:cs typeface="Readex Pro" pitchFamily="2"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media/image21.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20.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slideLayout" Target="../slideLayouts/slideLayout17.xml"/><Relationship Id="rId5" Type="http://schemas.openxmlformats.org/officeDocument/2006/relationships/tags" Target="../tags/tag29.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slideLayout" Target="../slideLayouts/slideLayout7.xml"/><Relationship Id="rId4" Type="http://schemas.openxmlformats.org/officeDocument/2006/relationships/tags" Target="../tags/tag4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4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tags" Target="../tags/tag47.xml"/><Relationship Id="rId7" Type="http://schemas.openxmlformats.org/officeDocument/2006/relationships/tags" Target="../tags/tag51.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10" Type="http://schemas.openxmlformats.org/officeDocument/2006/relationships/image" Target="../media/image26.png"/><Relationship Id="rId4" Type="http://schemas.openxmlformats.org/officeDocument/2006/relationships/tags" Target="../tags/tag48.xml"/><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54.xml"/><Relationship Id="rId7" Type="http://schemas.openxmlformats.org/officeDocument/2006/relationships/slideLayout" Target="../slideLayouts/slideLayout17.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image" Target="../media/image29.png"/><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slideLayout" Target="../slideLayouts/slideLayout7.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image" Target="../media/image31.png"/><Relationship Id="rId10" Type="http://schemas.openxmlformats.org/officeDocument/2006/relationships/tags" Target="../tags/tag67.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image" Target="../media/image33.pn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32.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slideLayout" Target="../slideLayouts/slideLayout7.xml"/><Relationship Id="rId5" Type="http://schemas.openxmlformats.org/officeDocument/2006/relationships/tags" Target="../tags/tag73.xml"/><Relationship Id="rId10" Type="http://schemas.openxmlformats.org/officeDocument/2006/relationships/tags" Target="../tags/tag78.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image" Target="../media/image36.png"/><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35.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slideLayout" Target="../slideLayouts/slideLayout7.xml"/><Relationship Id="rId5" Type="http://schemas.openxmlformats.org/officeDocument/2006/relationships/tags" Target="../tags/tag83.xml"/><Relationship Id="rId10" Type="http://schemas.openxmlformats.org/officeDocument/2006/relationships/tags" Target="../tags/tag88.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slideLayout" Target="../slideLayouts/slideLayout7.xml"/><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tags" Target="../tags/tag100.xml"/><Relationship Id="rId17" Type="http://schemas.openxmlformats.org/officeDocument/2006/relationships/image" Target="../media/image43.png"/><Relationship Id="rId2" Type="http://schemas.openxmlformats.org/officeDocument/2006/relationships/tags" Target="../tags/tag90.xml"/><Relationship Id="rId16" Type="http://schemas.openxmlformats.org/officeDocument/2006/relationships/image" Target="../media/image22.png"/><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tags" Target="../tags/tag99.xml"/><Relationship Id="rId5" Type="http://schemas.openxmlformats.org/officeDocument/2006/relationships/tags" Target="../tags/tag93.xml"/><Relationship Id="rId15" Type="http://schemas.openxmlformats.org/officeDocument/2006/relationships/image" Target="../media/image42.png"/><Relationship Id="rId10" Type="http://schemas.openxmlformats.org/officeDocument/2006/relationships/tags" Target="../tags/tag98.xml"/><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7.xml"/><Relationship Id="rId1" Type="http://schemas.openxmlformats.org/officeDocument/2006/relationships/tags" Target="../tags/tag10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tags" Target="../tags/tag10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ags" Target="../tags/tag103.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16.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15.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18.png"/><Relationship Id="rId10" Type="http://schemas.openxmlformats.org/officeDocument/2006/relationships/tags" Target="../tags/tag10.xml"/><Relationship Id="rId19" Type="http://schemas.openxmlformats.org/officeDocument/2006/relationships/slideLayout" Target="../slideLayouts/slideLayout17.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21.xml"/><Relationship Id="rId7" Type="http://schemas.openxmlformats.org/officeDocument/2006/relationships/slideLayout" Target="../slideLayouts/slideLayout1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45E41-A1AF-488B-B0BD-65F8B7FDA7DF}"/>
              </a:ext>
            </a:extLst>
          </p:cNvPr>
          <p:cNvSpPr>
            <a:spLocks noGrp="1"/>
          </p:cNvSpPr>
          <p:nvPr>
            <p:ph type="ctrTitle"/>
          </p:nvPr>
        </p:nvSpPr>
        <p:spPr/>
        <p:txBody>
          <a:bodyPr/>
          <a:lstStyle/>
          <a:p>
            <a:r>
              <a:rPr lang="en-US" dirty="0"/>
              <a:t>BÁO CÁO ĐỀ TÀI</a:t>
            </a:r>
            <a:br>
              <a:rPr lang="en-US" dirty="0"/>
            </a:br>
            <a:r>
              <a:rPr lang="en-US" dirty="0"/>
              <a:t>HỌC PHẦN AN NINH WEB (CT490)</a:t>
            </a:r>
          </a:p>
        </p:txBody>
      </p:sp>
      <p:sp>
        <p:nvSpPr>
          <p:cNvPr id="3" name="Subtitle 2">
            <a:extLst>
              <a:ext uri="{FF2B5EF4-FFF2-40B4-BE49-F238E27FC236}">
                <a16:creationId xmlns:a16="http://schemas.microsoft.com/office/drawing/2014/main" id="{F49537F2-C3B5-487E-AF04-318467A156F4}"/>
              </a:ext>
            </a:extLst>
          </p:cNvPr>
          <p:cNvSpPr>
            <a:spLocks noGrp="1"/>
          </p:cNvSpPr>
          <p:nvPr>
            <p:ph type="subTitle" idx="1"/>
          </p:nvPr>
        </p:nvSpPr>
        <p:spPr/>
        <p:txBody>
          <a:bodyPr/>
          <a:lstStyle/>
          <a:p>
            <a:r>
              <a:rPr lang="en-US" dirty="0" err="1"/>
              <a:t>Nhóm</a:t>
            </a:r>
            <a:r>
              <a:rPr lang="en-US" dirty="0"/>
              <a:t> 10</a:t>
            </a:r>
          </a:p>
        </p:txBody>
      </p:sp>
      <p:sp>
        <p:nvSpPr>
          <p:cNvPr id="4" name="Text Placeholder 3">
            <a:extLst>
              <a:ext uri="{FF2B5EF4-FFF2-40B4-BE49-F238E27FC236}">
                <a16:creationId xmlns:a16="http://schemas.microsoft.com/office/drawing/2014/main" id="{8727A67E-F5E5-4E62-AFA1-B5747C25AED8}"/>
              </a:ext>
            </a:extLst>
          </p:cNvPr>
          <p:cNvSpPr>
            <a:spLocks noGrp="1"/>
          </p:cNvSpPr>
          <p:nvPr>
            <p:ph type="body" sz="quarter" idx="12"/>
          </p:nvPr>
        </p:nvSpPr>
        <p:spPr/>
        <p:txBody>
          <a:bodyPr/>
          <a:lstStyle/>
          <a:p>
            <a:r>
              <a:rPr lang="en-US" dirty="0" err="1"/>
              <a:t>Cần</a:t>
            </a:r>
            <a:r>
              <a:rPr lang="en-US" dirty="0"/>
              <a:t> Thơ, 12/11/2025</a:t>
            </a:r>
          </a:p>
        </p:txBody>
      </p:sp>
    </p:spTree>
    <p:extLst>
      <p:ext uri="{BB962C8B-B14F-4D97-AF65-F5344CB8AC3E}">
        <p14:creationId xmlns:p14="http://schemas.microsoft.com/office/powerpoint/2010/main" val="520877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0D572-BD18-BDFD-ED49-39A122357242}"/>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5973E68B-0CE2-3DFD-6A37-F87A3B9C0F17}"/>
              </a:ext>
            </a:extLst>
          </p:cNvPr>
          <p:cNvSpPr txBox="1">
            <a:spLocks/>
          </p:cNvSpPr>
          <p:nvPr/>
        </p:nvSpPr>
        <p:spPr>
          <a:xfrm>
            <a:off x="299727" y="128779"/>
            <a:ext cx="10515600" cy="1325563"/>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a:lstStyle>
          <a:p>
            <a:r>
              <a:rPr lang="en-US" sz="3600" b="1" dirty="0">
                <a:solidFill>
                  <a:srgbClr val="0070C0"/>
                </a:solidFill>
              </a:rPr>
              <a:t>CÁC BỀ MẶT TẤN CÔNG SSRF PHỔ BIẾN</a:t>
            </a:r>
          </a:p>
        </p:txBody>
      </p:sp>
      <p:sp>
        <p:nvSpPr>
          <p:cNvPr id="2" name="Text 1">
            <a:extLst>
              <a:ext uri="{FF2B5EF4-FFF2-40B4-BE49-F238E27FC236}">
                <a16:creationId xmlns:a16="http://schemas.microsoft.com/office/drawing/2014/main" id="{6654594D-7403-1758-9AC9-A7674DB2D8F1}"/>
              </a:ext>
            </a:extLst>
          </p:cNvPr>
          <p:cNvSpPr/>
          <p:nvPr>
            <p:custDataLst>
              <p:tags r:id="rId1"/>
            </p:custDataLst>
          </p:nvPr>
        </p:nvSpPr>
        <p:spPr>
          <a:xfrm>
            <a:off x="433305" y="869641"/>
            <a:ext cx="11322010" cy="907018"/>
          </a:xfrm>
          <a:prstGeom prst="rect">
            <a:avLst/>
          </a:prstGeom>
          <a:noFill/>
        </p:spPr>
        <p:txBody>
          <a:bodyPr wrap="square" lIns="0" tIns="0" rIns="0" bIns="0" rtlCol="0" anchor="t">
            <a:normAutofit/>
          </a:bodyPr>
          <a:lstStyle/>
          <a:p>
            <a:pPr marL="0" indent="0" algn="l">
              <a:lnSpc>
                <a:spcPts val="3550"/>
              </a:lnSpc>
              <a:buNone/>
            </a:pPr>
            <a:r>
              <a:rPr lang="en-US" sz="2200" dirty="0">
                <a:solidFill>
                  <a:schemeClr val="tx1"/>
                </a:solidFill>
                <a:cs typeface="Inter Medium" panose="02000503000000020004" pitchFamily="34" charset="-120"/>
              </a:rPr>
              <a:t>	Các lỗ hổng SSRF thường xuất hiện ở những nơi ứng dụng tương tác với các nguồn bên ngoài dựa trên đầu vào của người dùng. Các bề mặt tấn công phổ biến bao gồm:</a:t>
            </a:r>
          </a:p>
        </p:txBody>
      </p:sp>
      <p:pic>
        <p:nvPicPr>
          <p:cNvPr id="3" name="Image 0" descr="preencoded.png">
            <a:extLst>
              <a:ext uri="{FF2B5EF4-FFF2-40B4-BE49-F238E27FC236}">
                <a16:creationId xmlns:a16="http://schemas.microsoft.com/office/drawing/2014/main" id="{5B896EA5-428F-78D4-A161-A8D19BE6302E}"/>
              </a:ext>
            </a:extLst>
          </p:cNvPr>
          <p:cNvPicPr>
            <a:picLocks noChangeAspect="1"/>
          </p:cNvPicPr>
          <p:nvPr>
            <p:custDataLst>
              <p:tags r:id="rId2"/>
            </p:custDataLst>
          </p:nvPr>
        </p:nvPicPr>
        <p:blipFill>
          <a:blip r:embed="rId12"/>
          <a:stretch>
            <a:fillRect/>
          </a:stretch>
        </p:blipFill>
        <p:spPr>
          <a:xfrm>
            <a:off x="820168" y="2195204"/>
            <a:ext cx="566976" cy="566976"/>
          </a:xfrm>
          <a:prstGeom prst="rect">
            <a:avLst/>
          </a:prstGeom>
        </p:spPr>
      </p:pic>
      <p:sp>
        <p:nvSpPr>
          <p:cNvPr id="4" name="Text 2">
            <a:extLst>
              <a:ext uri="{FF2B5EF4-FFF2-40B4-BE49-F238E27FC236}">
                <a16:creationId xmlns:a16="http://schemas.microsoft.com/office/drawing/2014/main" id="{AD83F08E-4656-4B6C-B45B-B9DBE5FA0AC5}"/>
              </a:ext>
            </a:extLst>
          </p:cNvPr>
          <p:cNvSpPr/>
          <p:nvPr>
            <p:custDataLst>
              <p:tags r:id="rId3"/>
            </p:custDataLst>
          </p:nvPr>
        </p:nvSpPr>
        <p:spPr>
          <a:xfrm>
            <a:off x="433305" y="2918341"/>
            <a:ext cx="3619949" cy="354330"/>
          </a:xfrm>
          <a:prstGeom prst="rect">
            <a:avLst/>
          </a:prstGeom>
          <a:noFill/>
        </p:spPr>
        <p:txBody>
          <a:bodyPr wrap="none" lIns="0" tIns="0" rIns="0" bIns="0" rtlCol="0" anchor="t"/>
          <a:lstStyle/>
          <a:p>
            <a:pPr marL="0" indent="0" algn="l">
              <a:lnSpc>
                <a:spcPts val="2750"/>
              </a:lnSpc>
              <a:buNone/>
            </a:pPr>
            <a:r>
              <a:rPr lang="en-US" sz="2400" dirty="0">
                <a:solidFill>
                  <a:schemeClr val="tx1"/>
                </a:solidFill>
                <a:latin typeface="Readex Pro" panose="020B0604020202020204" charset="-78"/>
                <a:cs typeface="Readex Pro" panose="020B0604020202020204" charset="-78"/>
              </a:rPr>
              <a:t>Xử lý hình </a:t>
            </a:r>
            <a:r>
              <a:rPr lang="en-US" sz="2400" dirty="0" err="1">
                <a:solidFill>
                  <a:schemeClr val="tx1"/>
                </a:solidFill>
                <a:latin typeface="Readex Pro" panose="020B0604020202020204" charset="-78"/>
                <a:cs typeface="Readex Pro" panose="020B0604020202020204" charset="-78"/>
              </a:rPr>
              <a:t>ảnh</a:t>
            </a:r>
            <a:r>
              <a:rPr lang="en-US" sz="2400" dirty="0">
                <a:solidFill>
                  <a:schemeClr val="tx1"/>
                </a:solidFill>
                <a:latin typeface="Readex Pro" panose="020B0604020202020204" charset="-78"/>
                <a:cs typeface="Readex Pro" panose="020B0604020202020204" charset="-78"/>
              </a:rPr>
              <a:t> </a:t>
            </a:r>
            <a:br>
              <a:rPr lang="en-US" sz="2400" dirty="0">
                <a:solidFill>
                  <a:schemeClr val="tx1"/>
                </a:solidFill>
                <a:latin typeface="Readex Pro" panose="020B0604020202020204" charset="-78"/>
                <a:cs typeface="Readex Pro" panose="020B0604020202020204" charset="-78"/>
              </a:rPr>
            </a:br>
            <a:r>
              <a:rPr lang="en-US" sz="2400" dirty="0">
                <a:solidFill>
                  <a:schemeClr val="tx1"/>
                </a:solidFill>
                <a:latin typeface="Readex Pro" panose="020B0604020202020204" charset="-78"/>
                <a:cs typeface="Readex Pro" panose="020B0604020202020204" charset="-78"/>
              </a:rPr>
              <a:t>&amp; Tải lên tệp</a:t>
            </a:r>
          </a:p>
        </p:txBody>
      </p:sp>
      <p:sp>
        <p:nvSpPr>
          <p:cNvPr id="5" name="Text 3">
            <a:extLst>
              <a:ext uri="{FF2B5EF4-FFF2-40B4-BE49-F238E27FC236}">
                <a16:creationId xmlns:a16="http://schemas.microsoft.com/office/drawing/2014/main" id="{7EE185EF-561F-E354-60C3-D3E94A1E9861}"/>
              </a:ext>
            </a:extLst>
          </p:cNvPr>
          <p:cNvSpPr/>
          <p:nvPr/>
        </p:nvSpPr>
        <p:spPr>
          <a:xfrm>
            <a:off x="433305" y="3408759"/>
            <a:ext cx="4158615" cy="362903"/>
          </a:xfrm>
          <a:prstGeom prst="rect">
            <a:avLst/>
          </a:prstGeom>
          <a:noFill/>
        </p:spPr>
        <p:txBody>
          <a:bodyPr wrap="none" lIns="0" tIns="0" rIns="0" bIns="0" rtlCol="0" anchor="t"/>
          <a:lstStyle/>
          <a:p>
            <a:pPr marL="0" indent="0" algn="l">
              <a:lnSpc>
                <a:spcPts val="2850"/>
              </a:lnSpc>
              <a:buNone/>
            </a:pPr>
            <a:endParaRPr lang="en-US" dirty="0">
              <a:solidFill>
                <a:schemeClr val="tx1"/>
              </a:solidFill>
              <a:latin typeface="Readex Pro" panose="020B0604020202020204" charset="-78"/>
              <a:cs typeface="Readex Pro" panose="020B0604020202020204" charset="-78"/>
            </a:endParaRPr>
          </a:p>
        </p:txBody>
      </p:sp>
      <p:sp>
        <p:nvSpPr>
          <p:cNvPr id="6" name="Text 4">
            <a:extLst>
              <a:ext uri="{FF2B5EF4-FFF2-40B4-BE49-F238E27FC236}">
                <a16:creationId xmlns:a16="http://schemas.microsoft.com/office/drawing/2014/main" id="{0059B7FC-7347-FFC9-E669-74994D0DBE72}"/>
              </a:ext>
            </a:extLst>
          </p:cNvPr>
          <p:cNvSpPr/>
          <p:nvPr>
            <p:custDataLst>
              <p:tags r:id="rId4"/>
            </p:custDataLst>
          </p:nvPr>
        </p:nvSpPr>
        <p:spPr>
          <a:xfrm>
            <a:off x="433304" y="3748980"/>
            <a:ext cx="2037333" cy="362903"/>
          </a:xfrm>
          <a:prstGeom prst="rect">
            <a:avLst/>
          </a:prstGeom>
          <a:noFill/>
        </p:spPr>
        <p:txBody>
          <a:bodyPr wrap="square" lIns="0" tIns="0" rIns="0" bIns="0" rtlCol="0" anchor="t">
            <a:noAutofit/>
          </a:bodyPr>
          <a:lstStyle/>
          <a:p>
            <a:pPr marL="0" indent="0" algn="l">
              <a:lnSpc>
                <a:spcPts val="2850"/>
              </a:lnSpc>
              <a:buNone/>
            </a:pPr>
            <a:r>
              <a:rPr lang="en-US" sz="1700" dirty="0">
                <a:solidFill>
                  <a:schemeClr val="tx1"/>
                </a:solidFill>
                <a:latin typeface="Readex Pro" panose="020B0604020202020204" charset="-78"/>
                <a:cs typeface="Readex Pro" panose="020B0604020202020204" charset="-78"/>
              </a:rPr>
              <a:t>Tạo thumbnail, nhập dữ liệu từ tệp.</a:t>
            </a:r>
          </a:p>
        </p:txBody>
      </p:sp>
      <p:pic>
        <p:nvPicPr>
          <p:cNvPr id="27" name="Image 1" descr="preencoded.png">
            <a:extLst>
              <a:ext uri="{FF2B5EF4-FFF2-40B4-BE49-F238E27FC236}">
                <a16:creationId xmlns:a16="http://schemas.microsoft.com/office/drawing/2014/main" id="{370E2759-BA20-7FDD-F967-22D584435C57}"/>
              </a:ext>
            </a:extLst>
          </p:cNvPr>
          <p:cNvPicPr>
            <a:picLocks noChangeAspect="1"/>
          </p:cNvPicPr>
          <p:nvPr>
            <p:custDataLst>
              <p:tags r:id="rId5"/>
            </p:custDataLst>
          </p:nvPr>
        </p:nvPicPr>
        <p:blipFill>
          <a:blip r:embed="rId13"/>
          <a:stretch>
            <a:fillRect/>
          </a:stretch>
        </p:blipFill>
        <p:spPr>
          <a:xfrm>
            <a:off x="4501863" y="2121896"/>
            <a:ext cx="566976" cy="566976"/>
          </a:xfrm>
          <a:prstGeom prst="rect">
            <a:avLst/>
          </a:prstGeom>
        </p:spPr>
      </p:pic>
      <p:sp>
        <p:nvSpPr>
          <p:cNvPr id="29" name="Text 5">
            <a:extLst>
              <a:ext uri="{FF2B5EF4-FFF2-40B4-BE49-F238E27FC236}">
                <a16:creationId xmlns:a16="http://schemas.microsoft.com/office/drawing/2014/main" id="{DAE81B68-0099-E8A8-38B0-CA5118BD4C3E}"/>
              </a:ext>
            </a:extLst>
          </p:cNvPr>
          <p:cNvSpPr/>
          <p:nvPr>
            <p:custDataLst>
              <p:tags r:id="rId6"/>
            </p:custDataLst>
          </p:nvPr>
        </p:nvSpPr>
        <p:spPr>
          <a:xfrm>
            <a:off x="4215985" y="2868691"/>
            <a:ext cx="3475553" cy="354330"/>
          </a:xfrm>
          <a:prstGeom prst="rect">
            <a:avLst/>
          </a:prstGeom>
          <a:noFill/>
        </p:spPr>
        <p:txBody>
          <a:bodyPr wrap="none" lIns="0" tIns="0" rIns="0" bIns="0" rtlCol="0" anchor="t"/>
          <a:lstStyle/>
          <a:p>
            <a:pPr marL="0" indent="0" algn="l">
              <a:lnSpc>
                <a:spcPts val="2750"/>
              </a:lnSpc>
              <a:buNone/>
            </a:pPr>
            <a:r>
              <a:rPr lang="en-US" sz="2400" dirty="0">
                <a:solidFill>
                  <a:schemeClr val="tx1"/>
                </a:solidFill>
                <a:latin typeface="Readex Pro" panose="020B0604020202020204" charset="-78"/>
                <a:cs typeface="Readex Pro" panose="020B0604020202020204" charset="-78"/>
              </a:rPr>
              <a:t>Webhooks </a:t>
            </a:r>
            <a:br>
              <a:rPr lang="en-US" sz="2400" dirty="0">
                <a:solidFill>
                  <a:schemeClr val="tx1"/>
                </a:solidFill>
                <a:latin typeface="Readex Pro" panose="020B0604020202020204" charset="-78"/>
                <a:cs typeface="Readex Pro" panose="020B0604020202020204" charset="-78"/>
              </a:rPr>
            </a:br>
            <a:r>
              <a:rPr lang="en-US" sz="2400" dirty="0">
                <a:solidFill>
                  <a:schemeClr val="tx1"/>
                </a:solidFill>
                <a:latin typeface="Readex Pro" panose="020B0604020202020204" charset="-78"/>
                <a:cs typeface="Readex Pro" panose="020B0604020202020204" charset="-78"/>
              </a:rPr>
              <a:t>&amp; Tích hợp API</a:t>
            </a:r>
          </a:p>
        </p:txBody>
      </p:sp>
      <p:sp>
        <p:nvSpPr>
          <p:cNvPr id="30" name="Text 6">
            <a:extLst>
              <a:ext uri="{FF2B5EF4-FFF2-40B4-BE49-F238E27FC236}">
                <a16:creationId xmlns:a16="http://schemas.microsoft.com/office/drawing/2014/main" id="{E65D3EC6-9403-045A-0195-25FB17965764}"/>
              </a:ext>
            </a:extLst>
          </p:cNvPr>
          <p:cNvSpPr/>
          <p:nvPr/>
        </p:nvSpPr>
        <p:spPr>
          <a:xfrm>
            <a:off x="4875408" y="3408759"/>
            <a:ext cx="4158615" cy="362903"/>
          </a:xfrm>
          <a:prstGeom prst="rect">
            <a:avLst/>
          </a:prstGeom>
          <a:noFill/>
        </p:spPr>
        <p:txBody>
          <a:bodyPr wrap="none" lIns="0" tIns="0" rIns="0" bIns="0" rtlCol="0" anchor="t"/>
          <a:lstStyle/>
          <a:p>
            <a:pPr marL="0" indent="0" algn="l">
              <a:lnSpc>
                <a:spcPts val="2850"/>
              </a:lnSpc>
              <a:buNone/>
            </a:pPr>
            <a:endParaRPr lang="en-US" dirty="0">
              <a:solidFill>
                <a:schemeClr val="tx1"/>
              </a:solidFill>
              <a:latin typeface="Readex Pro" panose="020B0604020202020204" charset="-78"/>
              <a:cs typeface="Readex Pro" panose="020B0604020202020204" charset="-78"/>
            </a:endParaRPr>
          </a:p>
        </p:txBody>
      </p:sp>
      <p:sp>
        <p:nvSpPr>
          <p:cNvPr id="31" name="Text 7">
            <a:extLst>
              <a:ext uri="{FF2B5EF4-FFF2-40B4-BE49-F238E27FC236}">
                <a16:creationId xmlns:a16="http://schemas.microsoft.com/office/drawing/2014/main" id="{7B5CCA45-CC94-3CCA-E3EA-AB1CCE37389E}"/>
              </a:ext>
            </a:extLst>
          </p:cNvPr>
          <p:cNvSpPr/>
          <p:nvPr>
            <p:custDataLst>
              <p:tags r:id="rId7"/>
            </p:custDataLst>
          </p:nvPr>
        </p:nvSpPr>
        <p:spPr>
          <a:xfrm>
            <a:off x="4182185" y="3726298"/>
            <a:ext cx="2614270" cy="362903"/>
          </a:xfrm>
          <a:prstGeom prst="rect">
            <a:avLst/>
          </a:prstGeom>
          <a:noFill/>
        </p:spPr>
        <p:txBody>
          <a:bodyPr wrap="square" lIns="0" tIns="0" rIns="0" bIns="0" rtlCol="0" anchor="t">
            <a:noAutofit/>
          </a:bodyPr>
          <a:lstStyle/>
          <a:p>
            <a:pPr marL="0" indent="0" algn="l">
              <a:lnSpc>
                <a:spcPts val="2850"/>
              </a:lnSpc>
              <a:buNone/>
            </a:pPr>
            <a:r>
              <a:rPr lang="en-US" sz="1700" dirty="0">
                <a:solidFill>
                  <a:schemeClr val="tx1"/>
                </a:solidFill>
                <a:latin typeface="Readex Pro" panose="020B0604020202020204" charset="-78"/>
                <a:cs typeface="Readex Pro" panose="020B0604020202020204" charset="-78"/>
              </a:rPr>
              <a:t>Tích hợp thanh toán, chia sẻ nội dung.</a:t>
            </a:r>
          </a:p>
        </p:txBody>
      </p:sp>
      <p:pic>
        <p:nvPicPr>
          <p:cNvPr id="32" name="Image 2" descr="preencoded.png">
            <a:extLst>
              <a:ext uri="{FF2B5EF4-FFF2-40B4-BE49-F238E27FC236}">
                <a16:creationId xmlns:a16="http://schemas.microsoft.com/office/drawing/2014/main" id="{CA99BE41-0841-B4FE-7B16-E94468BF734F}"/>
              </a:ext>
            </a:extLst>
          </p:cNvPr>
          <p:cNvPicPr>
            <a:picLocks noChangeAspect="1"/>
          </p:cNvPicPr>
          <p:nvPr>
            <p:custDataLst>
              <p:tags r:id="rId8"/>
            </p:custDataLst>
          </p:nvPr>
        </p:nvPicPr>
        <p:blipFill>
          <a:blip r:embed="rId14"/>
          <a:stretch>
            <a:fillRect/>
          </a:stretch>
        </p:blipFill>
        <p:spPr>
          <a:xfrm>
            <a:off x="8877895" y="2039187"/>
            <a:ext cx="566976" cy="566976"/>
          </a:xfrm>
          <a:prstGeom prst="rect">
            <a:avLst/>
          </a:prstGeom>
        </p:spPr>
      </p:pic>
      <p:sp>
        <p:nvSpPr>
          <p:cNvPr id="33" name="Text 8">
            <a:extLst>
              <a:ext uri="{FF2B5EF4-FFF2-40B4-BE49-F238E27FC236}">
                <a16:creationId xmlns:a16="http://schemas.microsoft.com/office/drawing/2014/main" id="{16FEC14F-224F-A296-A4EB-845A6F00A841}"/>
              </a:ext>
            </a:extLst>
          </p:cNvPr>
          <p:cNvSpPr/>
          <p:nvPr>
            <p:custDataLst>
              <p:tags r:id="rId9"/>
            </p:custDataLst>
          </p:nvPr>
        </p:nvSpPr>
        <p:spPr>
          <a:xfrm>
            <a:off x="8340799" y="2828203"/>
            <a:ext cx="2848241" cy="708660"/>
          </a:xfrm>
          <a:prstGeom prst="rect">
            <a:avLst/>
          </a:prstGeom>
          <a:noFill/>
        </p:spPr>
        <p:txBody>
          <a:bodyPr wrap="square" lIns="0" tIns="0" rIns="0" bIns="0" rtlCol="0" anchor="t">
            <a:noAutofit/>
          </a:bodyPr>
          <a:lstStyle/>
          <a:p>
            <a:pPr marL="0" indent="0" algn="l">
              <a:lnSpc>
                <a:spcPts val="2750"/>
              </a:lnSpc>
              <a:buNone/>
            </a:pPr>
            <a:r>
              <a:rPr lang="en-US" sz="2400" dirty="0">
                <a:solidFill>
                  <a:schemeClr val="tx1"/>
                </a:solidFill>
                <a:latin typeface="Readex Pro" panose="020B0604020202020204" charset="-78"/>
                <a:cs typeface="Readex Pro" panose="020B0604020202020204" charset="-78"/>
              </a:rPr>
              <a:t>Chức năng Proxy </a:t>
            </a:r>
            <a:br>
              <a:rPr lang="en-US" sz="2400" dirty="0">
                <a:solidFill>
                  <a:schemeClr val="tx1"/>
                </a:solidFill>
                <a:latin typeface="Readex Pro" panose="020B0604020202020204" charset="-78"/>
                <a:cs typeface="Readex Pro" panose="020B0604020202020204" charset="-78"/>
              </a:rPr>
            </a:br>
            <a:r>
              <a:rPr lang="en-US" sz="2400" dirty="0">
                <a:solidFill>
                  <a:schemeClr val="tx1"/>
                </a:solidFill>
                <a:latin typeface="Readex Pro" panose="020B0604020202020204" charset="-78"/>
                <a:cs typeface="Readex Pro" panose="020B0604020202020204" charset="-78"/>
              </a:rPr>
              <a:t>&amp; Bộ nhớ đệm</a:t>
            </a:r>
          </a:p>
        </p:txBody>
      </p:sp>
      <p:sp>
        <p:nvSpPr>
          <p:cNvPr id="34" name="Text 9">
            <a:extLst>
              <a:ext uri="{FF2B5EF4-FFF2-40B4-BE49-F238E27FC236}">
                <a16:creationId xmlns:a16="http://schemas.microsoft.com/office/drawing/2014/main" id="{DF7AD000-D515-8D9D-C691-98898E200E7E}"/>
              </a:ext>
            </a:extLst>
          </p:cNvPr>
          <p:cNvSpPr/>
          <p:nvPr>
            <p:custDataLst>
              <p:tags r:id="rId10"/>
            </p:custDataLst>
          </p:nvPr>
        </p:nvSpPr>
        <p:spPr>
          <a:xfrm>
            <a:off x="8340799" y="3722601"/>
            <a:ext cx="3600226" cy="1451610"/>
          </a:xfrm>
          <a:prstGeom prst="rect">
            <a:avLst/>
          </a:prstGeom>
          <a:noFill/>
        </p:spPr>
        <p:txBody>
          <a:bodyPr wrap="square" lIns="0" tIns="0" rIns="0" bIns="0" rtlCol="0" anchor="t">
            <a:noAutofit/>
          </a:bodyPr>
          <a:lstStyle/>
          <a:p>
            <a:pPr marL="0" indent="0" algn="l">
              <a:lnSpc>
                <a:spcPts val="2850"/>
              </a:lnSpc>
              <a:buNone/>
            </a:pPr>
            <a:r>
              <a:rPr lang="en-US" sz="1700" dirty="0">
                <a:solidFill>
                  <a:schemeClr val="tx1"/>
                </a:solidFill>
                <a:latin typeface="Readex Pro" panose="020B0604020202020204" charset="-78"/>
                <a:cs typeface="Readex Pro" panose="020B0604020202020204" charset="-78"/>
              </a:rPr>
              <a:t>Hệ thống hoạt động như một proxy hoặc bộ nhớ đệm, nơi ứng dụng fetch nội dung từ các URL chỉ định, có thể bị lừa để truy cập tài nguyên nội bộ.</a:t>
            </a:r>
          </a:p>
        </p:txBody>
      </p:sp>
    </p:spTree>
    <p:extLst>
      <p:ext uri="{BB962C8B-B14F-4D97-AF65-F5344CB8AC3E}">
        <p14:creationId xmlns:p14="http://schemas.microsoft.com/office/powerpoint/2010/main" val="3788552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9D217-C71B-6248-2EEE-11192C1954B4}"/>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4F4D0D37-7F1B-FD46-239D-82A654C19B03}"/>
              </a:ext>
            </a:extLst>
          </p:cNvPr>
          <p:cNvSpPr txBox="1">
            <a:spLocks/>
          </p:cNvSpPr>
          <p:nvPr/>
        </p:nvSpPr>
        <p:spPr>
          <a:xfrm>
            <a:off x="370066" y="278248"/>
            <a:ext cx="10515600" cy="1325563"/>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a:lstStyle>
          <a:p>
            <a:r>
              <a:rPr lang="en-US" sz="3600" dirty="0">
                <a:solidFill>
                  <a:srgbClr val="0070C0"/>
                </a:solidFill>
              </a:rPr>
              <a:t>NGUYÊN NHÂN CỐT LÕI</a:t>
            </a:r>
          </a:p>
        </p:txBody>
      </p:sp>
      <p:sp>
        <p:nvSpPr>
          <p:cNvPr id="2" name="Text 1">
            <a:extLst>
              <a:ext uri="{FF2B5EF4-FFF2-40B4-BE49-F238E27FC236}">
                <a16:creationId xmlns:a16="http://schemas.microsoft.com/office/drawing/2014/main" id="{936B17D7-11C1-36BC-FD10-192925B1867B}"/>
              </a:ext>
            </a:extLst>
          </p:cNvPr>
          <p:cNvSpPr/>
          <p:nvPr>
            <p:custDataLst>
              <p:tags r:id="rId1"/>
            </p:custDataLst>
          </p:nvPr>
        </p:nvSpPr>
        <p:spPr>
          <a:xfrm>
            <a:off x="434995" y="1186164"/>
            <a:ext cx="11322010" cy="2242836"/>
          </a:xfrm>
          <a:prstGeom prst="rect">
            <a:avLst/>
          </a:prstGeom>
          <a:noFill/>
        </p:spPr>
        <p:txBody>
          <a:bodyPr wrap="square" lIns="0" tIns="0" rIns="0" bIns="0" rtlCol="0" anchor="t">
            <a:noAutofit/>
          </a:bodyPr>
          <a:lstStyle/>
          <a:p>
            <a:r>
              <a:rPr lang="en-US" dirty="0">
                <a:latin typeface="Readex Pro" panose="020B0604020202020204" charset="-78"/>
                <a:cs typeface="Readex Pro" panose="020B0604020202020204" charset="-78"/>
              </a:rPr>
              <a:t>     </a:t>
            </a:r>
            <a:r>
              <a:rPr lang="vi-VN" dirty="0">
                <a:latin typeface="Readex Pro" panose="020B0604020202020204" charset="-78"/>
                <a:cs typeface="Readex Pro" panose="020B0604020202020204" charset="-78"/>
              </a:rPr>
              <a:t>Nguyên nhân cốt lõi của SSRF nằm ở việc </a:t>
            </a:r>
            <a:r>
              <a:rPr lang="vi-VN" b="1" dirty="0">
                <a:latin typeface="Readex Pro" panose="020B0604020202020204" charset="-78"/>
                <a:cs typeface="Readex Pro" panose="020B0604020202020204" charset="-78"/>
              </a:rPr>
              <a:t>máy chủ xử lý các URL do người dùng cung cấp một cách thiếu an toàn</a:t>
            </a:r>
            <a:r>
              <a:rPr lang="vi-VN" dirty="0">
                <a:latin typeface="Readex Pro" panose="020B0604020202020204" charset="-78"/>
                <a:cs typeface="Readex Pro" panose="020B0604020202020204" charset="-78"/>
              </a:rPr>
              <a:t>. </a:t>
            </a:r>
            <a:endParaRPr lang="en-US" dirty="0">
              <a:latin typeface="Readex Pro" panose="020B0604020202020204" charset="-78"/>
              <a:cs typeface="Readex Pro" panose="020B0604020202020204" charset="-78"/>
            </a:endParaRPr>
          </a:p>
          <a:p>
            <a:r>
              <a:rPr lang="vi-VN" dirty="0">
                <a:latin typeface="Readex Pro" panose="020B0604020202020204" charset="-78"/>
                <a:cs typeface="Readex Pro" panose="020B0604020202020204" charset="-78"/>
              </a:rPr>
              <a:t>Cụ thể, lỗ hổng phát sinh khi:</a:t>
            </a:r>
          </a:p>
          <a:p>
            <a:r>
              <a:rPr lang="en-US" b="1" dirty="0">
                <a:latin typeface="Readex Pro" panose="020B0604020202020204" charset="-78"/>
                <a:cs typeface="Readex Pro" panose="020B0604020202020204" charset="-78"/>
              </a:rPr>
              <a:t>     </a:t>
            </a:r>
            <a:r>
              <a:rPr lang="vi-VN" b="1" dirty="0">
                <a:latin typeface="Readex Pro" panose="020B0604020202020204" charset="-78"/>
                <a:cs typeface="Readex Pro" panose="020B0604020202020204" charset="-78"/>
              </a:rPr>
              <a:t>Chức năng yêu cầu tài nguyên từ xa:</a:t>
            </a:r>
            <a:r>
              <a:rPr lang="vi-VN" dirty="0">
                <a:latin typeface="Readex Pro" panose="020B0604020202020204" charset="-78"/>
                <a:cs typeface="Readex Pro" panose="020B0604020202020204" charset="-78"/>
              </a:rPr>
              <a:t> Ứng dụng có các tính năng yêu cầu máy chủ phải tìm nạp tài nguyên từ một URL, ví dụ như:</a:t>
            </a:r>
            <a:r>
              <a:rPr lang="en-US" dirty="0">
                <a:latin typeface="Readex Pro" panose="020B0604020202020204" charset="-78"/>
                <a:cs typeface="Readex Pro" panose="020B0604020202020204" charset="-78"/>
              </a:rPr>
              <a:t> </a:t>
            </a:r>
            <a:r>
              <a:rPr lang="vi-VN" dirty="0">
                <a:latin typeface="Readex Pro" panose="020B0604020202020204" charset="-78"/>
                <a:cs typeface="Readex Pro" panose="020B0604020202020204" charset="-78"/>
              </a:rPr>
              <a:t>Tải lên hình ảnh hoặc tệp từ một liên kết</a:t>
            </a:r>
            <a:r>
              <a:rPr lang="en-US" dirty="0">
                <a:latin typeface="Readex Pro" panose="020B0604020202020204" charset="-78"/>
                <a:cs typeface="Readex Pro" panose="020B0604020202020204" charset="-78"/>
              </a:rPr>
              <a:t>, n</a:t>
            </a:r>
            <a:r>
              <a:rPr lang="vi-VN" dirty="0">
                <a:latin typeface="Readex Pro" panose="020B0604020202020204" charset="-78"/>
                <a:cs typeface="Readex Pro" panose="020B0604020202020204" charset="-78"/>
              </a:rPr>
              <a:t>hập dữ liệu từ một nguồn API bên ngoài</a:t>
            </a:r>
            <a:r>
              <a:rPr lang="en-US" dirty="0">
                <a:latin typeface="Readex Pro" panose="020B0604020202020204" charset="-78"/>
                <a:cs typeface="Readex Pro" panose="020B0604020202020204" charset="-78"/>
              </a:rPr>
              <a:t>,…</a:t>
            </a:r>
            <a:endParaRPr lang="vi-VN" dirty="0">
              <a:latin typeface="Readex Pro" panose="020B0604020202020204" charset="-78"/>
              <a:cs typeface="Readex Pro" panose="020B0604020202020204" charset="-78"/>
            </a:endParaRPr>
          </a:p>
          <a:p>
            <a:r>
              <a:rPr lang="en-US" b="1" dirty="0">
                <a:latin typeface="Readex Pro" panose="020B0604020202020204" charset="-78"/>
                <a:cs typeface="Readex Pro" panose="020B0604020202020204" charset="-78"/>
              </a:rPr>
              <a:t>     </a:t>
            </a:r>
            <a:r>
              <a:rPr lang="vi-VN" b="1" dirty="0">
                <a:latin typeface="Readex Pro" panose="020B0604020202020204" charset="-78"/>
                <a:cs typeface="Readex Pro" panose="020B0604020202020204" charset="-78"/>
              </a:rPr>
              <a:t>Thiếu xác thực và kiểm soát đầu vào:</a:t>
            </a:r>
            <a:r>
              <a:rPr lang="vi-VN" dirty="0">
                <a:latin typeface="Readex Pro" panose="020B0604020202020204" charset="-78"/>
                <a:cs typeface="Readex Pro" panose="020B0604020202020204" charset="-78"/>
              </a:rPr>
              <a:t> Lỗ hổng xảy ra khi ứng dụng nhận URL đầu vào từ người dùng và thực hiện yêu cầu trực tiếp mà không kiểm tra xem URL đó có trỏ đến một đích đến hợp lệ và an toàn hay không.</a:t>
            </a:r>
            <a:endParaRPr lang="en-US" dirty="0">
              <a:latin typeface="Readex Pro" panose="020B0604020202020204" charset="-78"/>
              <a:cs typeface="Readex Pro" panose="020B0604020202020204" charset="-78"/>
            </a:endParaRPr>
          </a:p>
          <a:p>
            <a:r>
              <a:rPr lang="en-US" dirty="0">
                <a:latin typeface="Readex Pro" panose="020B0604020202020204" charset="-78"/>
                <a:cs typeface="Readex Pro" panose="020B0604020202020204" charset="-78"/>
              </a:rPr>
              <a:t>     </a:t>
            </a:r>
            <a:r>
              <a:rPr lang="vi-VN" dirty="0">
                <a:latin typeface="Readex Pro" panose="020B0604020202020204" charset="-78"/>
                <a:cs typeface="Readex Pro" panose="020B0604020202020204" charset="-78"/>
              </a:rPr>
              <a:t>Kẻ tấn công có thể lợi dụng điều này để "lừa" máy chủ gửi yêu cầu đến những nơi không mong muốn.</a:t>
            </a:r>
            <a:r>
              <a:rPr lang="en-US" dirty="0">
                <a:latin typeface="Readex Pro" panose="020B0604020202020204" charset="-78"/>
                <a:cs typeface="Readex Pro" panose="020B0604020202020204" charset="-78"/>
              </a:rPr>
              <a:t> </a:t>
            </a:r>
            <a:r>
              <a:rPr lang="vi-VN" dirty="0">
                <a:latin typeface="Readex Pro" panose="020B0604020202020204" charset="-78"/>
                <a:cs typeface="Readex Pro" panose="020B0604020202020204" charset="-78"/>
              </a:rPr>
              <a:t>Về bản chất, máy chủ đã quá "tin tưởng" vào dữ liệu do người dùng cung cấp, biến nó thành một proxy nội bộ để kẻ tấn</a:t>
            </a:r>
            <a:r>
              <a:rPr lang="en-US" dirty="0">
                <a:latin typeface="Readex Pro" panose="020B0604020202020204" charset="-78"/>
                <a:cs typeface="Readex Pro" panose="020B0604020202020204" charset="-78"/>
              </a:rPr>
              <a:t> </a:t>
            </a:r>
            <a:r>
              <a:rPr lang="vi-VN" dirty="0">
                <a:latin typeface="Readex Pro" panose="020B0604020202020204" charset="-78"/>
                <a:cs typeface="Readex Pro" panose="020B0604020202020204" charset="-78"/>
              </a:rPr>
              <a:t>côn</a:t>
            </a:r>
            <a:r>
              <a:rPr lang="en-US" dirty="0">
                <a:latin typeface="Readex Pro" panose="020B0604020202020204" charset="-78"/>
                <a:cs typeface="Readex Pro" panose="020B0604020202020204" charset="-78"/>
              </a:rPr>
              <a:t>g </a:t>
            </a:r>
            <a:r>
              <a:rPr lang="en-US" dirty="0" err="1">
                <a:latin typeface="Readex Pro" panose="020B0604020202020204" charset="-78"/>
                <a:cs typeface="Readex Pro" panose="020B0604020202020204" charset="-78"/>
              </a:rPr>
              <a:t>và</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thực</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hiện</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các</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yêu</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cầu</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giả</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mạo</a:t>
            </a:r>
            <a:r>
              <a:rPr lang="vi-VN" dirty="0">
                <a:latin typeface="Readex Pro" panose="020B0604020202020204" charset="-78"/>
                <a:cs typeface="Readex Pro" panose="020B0604020202020204" charset="-78"/>
              </a:rPr>
              <a:t>.</a:t>
            </a:r>
          </a:p>
          <a:p>
            <a:pPr marL="0" indent="0" algn="l">
              <a:lnSpc>
                <a:spcPts val="3550"/>
              </a:lnSpc>
              <a:buNone/>
            </a:pPr>
            <a:endParaRPr lang="en-US" dirty="0">
              <a:solidFill>
                <a:schemeClr val="tx1"/>
              </a:solidFill>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3083009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F56BC-619A-E7A7-DF5C-74782B4093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70DEDF-FC22-9BC0-876D-A65469241FEC}"/>
              </a:ext>
            </a:extLst>
          </p:cNvPr>
          <p:cNvSpPr>
            <a:spLocks noGrp="1"/>
          </p:cNvSpPr>
          <p:nvPr>
            <p:ph type="ctrTitle"/>
          </p:nvPr>
        </p:nvSpPr>
        <p:spPr>
          <a:xfrm>
            <a:off x="1443567" y="1773238"/>
            <a:ext cx="10029565" cy="1655762"/>
          </a:xfrm>
        </p:spPr>
        <p:txBody>
          <a:bodyPr/>
          <a:lstStyle/>
          <a:p>
            <a:r>
              <a:rPr lang="en-US" dirty="0"/>
              <a:t>CÁC KĨ THUẬT TẤN CÔNG SSRF</a:t>
            </a:r>
            <a:br>
              <a:rPr lang="en-US" dirty="0"/>
            </a:br>
            <a:r>
              <a:rPr lang="en-US" dirty="0"/>
              <a:t>PHỔ BIẾN</a:t>
            </a:r>
          </a:p>
        </p:txBody>
      </p:sp>
      <p:sp>
        <p:nvSpPr>
          <p:cNvPr id="3" name="Subtitle 2">
            <a:extLst>
              <a:ext uri="{FF2B5EF4-FFF2-40B4-BE49-F238E27FC236}">
                <a16:creationId xmlns:a16="http://schemas.microsoft.com/office/drawing/2014/main" id="{39BDBC05-C554-10A3-B691-13042AE7B784}"/>
              </a:ext>
            </a:extLst>
          </p:cNvPr>
          <p:cNvSpPr>
            <a:spLocks noGrp="1"/>
          </p:cNvSpPr>
          <p:nvPr>
            <p:ph type="subTitle" idx="1"/>
          </p:nvPr>
        </p:nvSpPr>
        <p:spPr>
          <a:xfrm>
            <a:off x="1443566" y="3428999"/>
            <a:ext cx="10029565" cy="796491"/>
          </a:xfrm>
        </p:spPr>
        <p:txBody>
          <a:bodyPr/>
          <a:lstStyle/>
          <a:p>
            <a:endParaRPr lang="en-US"/>
          </a:p>
        </p:txBody>
      </p:sp>
    </p:spTree>
    <p:extLst>
      <p:ext uri="{BB962C8B-B14F-4D97-AF65-F5344CB8AC3E}">
        <p14:creationId xmlns:p14="http://schemas.microsoft.com/office/powerpoint/2010/main" val="103335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F6BB8-36E9-146F-566F-B6B746BAFA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933347-8F7F-93FA-93F8-08CB3A835DFA}"/>
              </a:ext>
            </a:extLst>
          </p:cNvPr>
          <p:cNvSpPr>
            <a:spLocks noGrp="1"/>
          </p:cNvSpPr>
          <p:nvPr>
            <p:ph type="title"/>
          </p:nvPr>
        </p:nvSpPr>
        <p:spPr>
          <a:xfrm>
            <a:off x="838200" y="306053"/>
            <a:ext cx="11353800" cy="1325563"/>
          </a:xfrm>
        </p:spPr>
        <p:txBody>
          <a:bodyPr>
            <a:normAutofit fontScale="90000"/>
          </a:bodyPr>
          <a:lstStyle/>
          <a:p>
            <a:r>
              <a:rPr lang="en-US" dirty="0" err="1"/>
              <a:t>Dịch</a:t>
            </a:r>
            <a:r>
              <a:rPr lang="en-US" dirty="0"/>
              <a:t> vụ Nội bộ </a:t>
            </a:r>
            <a:r>
              <a:rPr lang="en-US" dirty="0" err="1"/>
              <a:t>và</a:t>
            </a:r>
            <a:r>
              <a:rPr lang="en-US" dirty="0"/>
              <a:t> </a:t>
            </a:r>
            <a:r>
              <a:rPr lang="en-US" dirty="0" err="1"/>
              <a:t>Máy</a:t>
            </a:r>
            <a:r>
              <a:rPr lang="en-US" dirty="0"/>
              <a:t> </a:t>
            </a:r>
            <a:r>
              <a:rPr lang="en-US" dirty="0" err="1"/>
              <a:t>chủ</a:t>
            </a:r>
            <a:r>
              <a:rPr lang="en-US" dirty="0"/>
              <a:t> (Internal &amp; Localhost Attacks)</a:t>
            </a:r>
            <a:br>
              <a:rPr lang="en-US" dirty="0"/>
            </a:br>
            <a:endParaRPr lang="en-US" dirty="0"/>
          </a:p>
        </p:txBody>
      </p:sp>
      <p:sp>
        <p:nvSpPr>
          <p:cNvPr id="3" name="Content Placeholder 2">
            <a:extLst>
              <a:ext uri="{FF2B5EF4-FFF2-40B4-BE49-F238E27FC236}">
                <a16:creationId xmlns:a16="http://schemas.microsoft.com/office/drawing/2014/main" id="{3545E9A1-0F7F-C396-6BC4-1B3CFB841C9D}"/>
              </a:ext>
            </a:extLst>
          </p:cNvPr>
          <p:cNvSpPr>
            <a:spLocks noGrp="1"/>
          </p:cNvSpPr>
          <p:nvPr>
            <p:ph idx="1"/>
          </p:nvPr>
        </p:nvSpPr>
        <p:spPr/>
        <p:txBody>
          <a:bodyPr>
            <a:normAutofit/>
          </a:bodyPr>
          <a:lstStyle/>
          <a:p>
            <a:pPr>
              <a:lnSpc>
                <a:spcPct val="150000"/>
              </a:lnSpc>
              <a:spcBef>
                <a:spcPct val="0"/>
              </a:spcBef>
              <a:spcAft>
                <a:spcPct val="0"/>
              </a:spcAft>
            </a:pPr>
            <a:r>
              <a:rPr lang="en-US" altLang="en-US" dirty="0">
                <a:sym typeface="+mn-ea"/>
              </a:rPr>
              <a:t>	</a:t>
            </a:r>
            <a:endParaRPr lang="vi-VN" altLang="en-US" sz="1400" dirty="0">
              <a:ln>
                <a:noFill/>
                <a:prstDash val="sysDot"/>
              </a:ln>
            </a:endParaRPr>
          </a:p>
          <a:p>
            <a:endParaRPr lang="en-US" dirty="0"/>
          </a:p>
        </p:txBody>
      </p:sp>
      <p:sp>
        <p:nvSpPr>
          <p:cNvPr id="12" name="Text 4">
            <a:extLst>
              <a:ext uri="{FF2B5EF4-FFF2-40B4-BE49-F238E27FC236}">
                <a16:creationId xmlns:a16="http://schemas.microsoft.com/office/drawing/2014/main" id="{889DF563-B6A8-A196-174E-D89EC52CD9B6}"/>
              </a:ext>
            </a:extLst>
          </p:cNvPr>
          <p:cNvSpPr/>
          <p:nvPr>
            <p:custDataLst>
              <p:tags r:id="rId1"/>
            </p:custDataLst>
          </p:nvPr>
        </p:nvSpPr>
        <p:spPr>
          <a:xfrm>
            <a:off x="387533" y="3256123"/>
            <a:ext cx="5184049" cy="1054388"/>
          </a:xfrm>
          <a:prstGeom prst="rect">
            <a:avLst/>
          </a:prstGeom>
          <a:noFill/>
        </p:spPr>
        <p:txBody>
          <a:bodyPr wrap="square" lIns="0" tIns="0" rIns="0" bIns="0" rtlCol="0" anchor="t">
            <a:normAutofit/>
          </a:bodyPr>
          <a:lstStyle/>
          <a:p>
            <a:pPr marL="0" indent="0" algn="l">
              <a:lnSpc>
                <a:spcPts val="2850"/>
              </a:lnSpc>
              <a:buNone/>
            </a:pPr>
            <a:endParaRPr lang="en-US" sz="1750" dirty="0">
              <a:solidFill>
                <a:schemeClr val="tx1"/>
              </a:solidFill>
              <a:cs typeface="Inter Medium" panose="02000503000000020004" pitchFamily="34" charset="-120"/>
            </a:endParaRPr>
          </a:p>
        </p:txBody>
      </p:sp>
      <p:sp>
        <p:nvSpPr>
          <p:cNvPr id="6" name="TextBox 5">
            <a:extLst>
              <a:ext uri="{FF2B5EF4-FFF2-40B4-BE49-F238E27FC236}">
                <a16:creationId xmlns:a16="http://schemas.microsoft.com/office/drawing/2014/main" id="{DE4576D7-00EC-B4F5-442D-611F0F492506}"/>
              </a:ext>
            </a:extLst>
          </p:cNvPr>
          <p:cNvSpPr txBox="1"/>
          <p:nvPr/>
        </p:nvSpPr>
        <p:spPr>
          <a:xfrm>
            <a:off x="722434" y="1113779"/>
            <a:ext cx="10747131" cy="3785652"/>
          </a:xfrm>
          <a:prstGeom prst="rect">
            <a:avLst/>
          </a:prstGeom>
          <a:noFill/>
        </p:spPr>
        <p:txBody>
          <a:bodyPr wrap="square">
            <a:spAutoFit/>
          </a:bodyPr>
          <a:lstStyle/>
          <a:p>
            <a:r>
              <a:rPr lang="en-US" sz="2000" dirty="0">
                <a:latin typeface="Readex Pro" panose="020B0604020202020204" charset="-78"/>
                <a:cs typeface="Readex Pro" panose="020B0604020202020204" charset="-78"/>
              </a:rPr>
              <a:t>       </a:t>
            </a:r>
            <a:r>
              <a:rPr lang="vi-VN" sz="2000" dirty="0">
                <a:latin typeface="Readex Pro" panose="020B0604020202020204" charset="-78"/>
                <a:cs typeface="Readex Pro" panose="020B0604020202020204" charset="-78"/>
              </a:rPr>
              <a:t>Đây là kỹ thuật cơ bản nhất, trong đó kẻ tấn công cố gắng buộc máy chủ gửi yêu cầu đến các tài nguyên trên chính nó hoặc trong mạng nội bộ.</a:t>
            </a:r>
            <a:endParaRPr lang="en-US" sz="2000" dirty="0">
              <a:latin typeface="Readex Pro" panose="020B0604020202020204" charset="-78"/>
              <a:cs typeface="Readex Pro" panose="020B0604020202020204" charset="-78"/>
            </a:endParaRPr>
          </a:p>
          <a:p>
            <a:endParaRPr lang="en-US" sz="2000" dirty="0">
              <a:latin typeface="Readex Pro" panose="020B0604020202020204" charset="-78"/>
              <a:cs typeface="Readex Pro" panose="020B0604020202020204" charset="-78"/>
            </a:endParaRPr>
          </a:p>
          <a:p>
            <a:r>
              <a:rPr lang="vi-VN" sz="2000" b="1" dirty="0">
                <a:latin typeface="Readex Pro" panose="020B0604020202020204" charset="-78"/>
                <a:cs typeface="Readex Pro" panose="020B0604020202020204" charset="-78"/>
              </a:rPr>
              <a:t>Mục tiêu:</a:t>
            </a:r>
            <a:endParaRPr lang="vi-VN" sz="2000" dirty="0">
              <a:latin typeface="Readex Pro" panose="020B0604020202020204" charset="-78"/>
              <a:cs typeface="Readex Pro" panose="020B0604020202020204" charset="-78"/>
            </a:endParaRPr>
          </a:p>
          <a:p>
            <a:pPr lvl="1"/>
            <a:r>
              <a:rPr lang="en-US" sz="2000" dirty="0">
                <a:latin typeface="Readex Pro" panose="020B0604020202020204" charset="-78"/>
                <a:cs typeface="Readex Pro" panose="020B0604020202020204" charset="-78"/>
              </a:rPr>
              <a:t>       </a:t>
            </a:r>
            <a:r>
              <a:rPr lang="vi-VN" sz="2000" dirty="0">
                <a:latin typeface="Readex Pro" panose="020B0604020202020204" charset="-78"/>
                <a:cs typeface="Readex Pro" panose="020B0604020202020204" charset="-78"/>
              </a:rPr>
              <a:t>Truy cập các giao diện quản trị hoặc trang trạng thái chỉ có thể truy cập từ bên trong (ví dụ: http://localhost/admin, http://127.0.0.1/server-status).Khai thác các dịch vụ nội bộ không được công khai ra ngoài (ví dụ: cơ sở dữ liệu, API gỡ lỗi). </a:t>
            </a:r>
            <a:endParaRPr lang="en-US" sz="2000" dirty="0">
              <a:latin typeface="Readex Pro" panose="020B0604020202020204" charset="-78"/>
              <a:cs typeface="Readex Pro" panose="020B0604020202020204" charset="-78"/>
            </a:endParaRPr>
          </a:p>
          <a:p>
            <a:pPr lvl="1"/>
            <a:endParaRPr lang="en-US" sz="2000" b="1" dirty="0">
              <a:latin typeface="Readex Pro" panose="020B0604020202020204" charset="-78"/>
              <a:cs typeface="Readex Pro" panose="020B0604020202020204" charset="-78"/>
            </a:endParaRPr>
          </a:p>
          <a:p>
            <a:pPr lvl="1"/>
            <a:r>
              <a:rPr lang="vi-VN" sz="2000" b="1" dirty="0">
                <a:latin typeface="Readex Pro" panose="020B0604020202020204" charset="-78"/>
                <a:cs typeface="Readex Pro" panose="020B0604020202020204" charset="-78"/>
              </a:rPr>
              <a:t>Payloads ví dụ:</a:t>
            </a:r>
            <a:endParaRPr lang="vi-VN" sz="2000" dirty="0">
              <a:latin typeface="Readex Pro" panose="020B0604020202020204" charset="-78"/>
              <a:cs typeface="Readex Pro" panose="020B0604020202020204" charset="-78"/>
            </a:endParaRPr>
          </a:p>
          <a:p>
            <a:pPr lvl="1"/>
            <a:r>
              <a:rPr lang="vi-VN" sz="2000" dirty="0">
                <a:latin typeface="Readex Pro" panose="020B0604020202020204" charset="-78"/>
                <a:cs typeface="Readex Pro" panose="020B0604020202020204" charset="-78"/>
              </a:rPr>
              <a:t>http://localhost/</a:t>
            </a:r>
          </a:p>
          <a:p>
            <a:pPr lvl="1"/>
            <a:r>
              <a:rPr lang="vi-VN" sz="2000" dirty="0">
                <a:latin typeface="Readex Pro" panose="020B0604020202020204" charset="-78"/>
                <a:cs typeface="Readex Pro" panose="020B0604020202020204" charset="-78"/>
              </a:rPr>
              <a:t>http://127.0.0.1/</a:t>
            </a:r>
          </a:p>
          <a:p>
            <a:pPr lvl="1"/>
            <a:r>
              <a:rPr lang="vi-VN" sz="2000" dirty="0">
                <a:latin typeface="Readex Pro" panose="020B0604020202020204" charset="-78"/>
                <a:cs typeface="Readex Pro" panose="020B0604020202020204" charset="-78"/>
              </a:rPr>
              <a:t>http://[::1]/ (đối với IPv6)</a:t>
            </a:r>
          </a:p>
        </p:txBody>
      </p:sp>
    </p:spTree>
    <p:extLst>
      <p:ext uri="{BB962C8B-B14F-4D97-AF65-F5344CB8AC3E}">
        <p14:creationId xmlns:p14="http://schemas.microsoft.com/office/powerpoint/2010/main" val="771685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A86DC-8E03-13D8-14A3-779D32FF4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1F07E5-E3C1-F9C7-1AEC-B1A062C6FC7B}"/>
              </a:ext>
            </a:extLst>
          </p:cNvPr>
          <p:cNvSpPr>
            <a:spLocks noGrp="1"/>
          </p:cNvSpPr>
          <p:nvPr>
            <p:ph type="title"/>
          </p:nvPr>
        </p:nvSpPr>
        <p:spPr>
          <a:xfrm>
            <a:off x="838200" y="306053"/>
            <a:ext cx="11353800" cy="1325563"/>
          </a:xfrm>
        </p:spPr>
        <p:txBody>
          <a:bodyPr>
            <a:normAutofit/>
          </a:bodyPr>
          <a:lstStyle/>
          <a:p>
            <a:r>
              <a:rPr lang="en-US" dirty="0" err="1"/>
              <a:t>Dịch</a:t>
            </a:r>
            <a:r>
              <a:rPr lang="en-US" dirty="0"/>
              <a:t> vụ Metadata của Đám mây (Cloud Metadata Attacks)</a:t>
            </a:r>
          </a:p>
        </p:txBody>
      </p:sp>
      <p:sp>
        <p:nvSpPr>
          <p:cNvPr id="3" name="Content Placeholder 2">
            <a:extLst>
              <a:ext uri="{FF2B5EF4-FFF2-40B4-BE49-F238E27FC236}">
                <a16:creationId xmlns:a16="http://schemas.microsoft.com/office/drawing/2014/main" id="{3DD6EAA8-5D50-029F-F24F-BFF25916D53E}"/>
              </a:ext>
            </a:extLst>
          </p:cNvPr>
          <p:cNvSpPr>
            <a:spLocks noGrp="1"/>
          </p:cNvSpPr>
          <p:nvPr>
            <p:ph idx="1"/>
          </p:nvPr>
        </p:nvSpPr>
        <p:spPr/>
        <p:txBody>
          <a:bodyPr>
            <a:normAutofit/>
          </a:bodyPr>
          <a:lstStyle/>
          <a:p>
            <a:pPr>
              <a:lnSpc>
                <a:spcPct val="150000"/>
              </a:lnSpc>
              <a:spcBef>
                <a:spcPct val="0"/>
              </a:spcBef>
              <a:spcAft>
                <a:spcPct val="0"/>
              </a:spcAft>
            </a:pPr>
            <a:r>
              <a:rPr lang="en-US" altLang="en-US" dirty="0">
                <a:sym typeface="+mn-ea"/>
              </a:rPr>
              <a:t>	</a:t>
            </a:r>
            <a:endParaRPr lang="vi-VN" altLang="en-US" sz="1400" dirty="0">
              <a:ln>
                <a:noFill/>
                <a:prstDash val="sysDot"/>
              </a:ln>
            </a:endParaRPr>
          </a:p>
          <a:p>
            <a:endParaRPr lang="en-US" dirty="0"/>
          </a:p>
        </p:txBody>
      </p:sp>
      <p:sp>
        <p:nvSpPr>
          <p:cNvPr id="12" name="Text 4">
            <a:extLst>
              <a:ext uri="{FF2B5EF4-FFF2-40B4-BE49-F238E27FC236}">
                <a16:creationId xmlns:a16="http://schemas.microsoft.com/office/drawing/2014/main" id="{29ABFC8D-3C43-0B6D-6759-394251648C40}"/>
              </a:ext>
            </a:extLst>
          </p:cNvPr>
          <p:cNvSpPr/>
          <p:nvPr>
            <p:custDataLst>
              <p:tags r:id="rId1"/>
            </p:custDataLst>
          </p:nvPr>
        </p:nvSpPr>
        <p:spPr>
          <a:xfrm>
            <a:off x="387533" y="3256123"/>
            <a:ext cx="5184049" cy="1054388"/>
          </a:xfrm>
          <a:prstGeom prst="rect">
            <a:avLst/>
          </a:prstGeom>
          <a:noFill/>
        </p:spPr>
        <p:txBody>
          <a:bodyPr wrap="square" lIns="0" tIns="0" rIns="0" bIns="0" rtlCol="0" anchor="t">
            <a:normAutofit/>
          </a:bodyPr>
          <a:lstStyle/>
          <a:p>
            <a:pPr marL="0" indent="0" algn="l">
              <a:lnSpc>
                <a:spcPts val="2850"/>
              </a:lnSpc>
              <a:buNone/>
            </a:pPr>
            <a:endParaRPr lang="en-US" sz="1750" dirty="0">
              <a:solidFill>
                <a:schemeClr val="tx1"/>
              </a:solidFill>
              <a:cs typeface="Inter Medium" panose="02000503000000020004" pitchFamily="34" charset="-120"/>
            </a:endParaRPr>
          </a:p>
        </p:txBody>
      </p:sp>
      <p:sp>
        <p:nvSpPr>
          <p:cNvPr id="6" name="TextBox 5">
            <a:extLst>
              <a:ext uri="{FF2B5EF4-FFF2-40B4-BE49-F238E27FC236}">
                <a16:creationId xmlns:a16="http://schemas.microsoft.com/office/drawing/2014/main" id="{9B2688BB-D14A-C003-889D-763E76125FFD}"/>
              </a:ext>
            </a:extLst>
          </p:cNvPr>
          <p:cNvSpPr txBox="1"/>
          <p:nvPr/>
        </p:nvSpPr>
        <p:spPr>
          <a:xfrm>
            <a:off x="722434" y="1631616"/>
            <a:ext cx="10747131" cy="3785652"/>
          </a:xfrm>
          <a:prstGeom prst="rect">
            <a:avLst/>
          </a:prstGeom>
          <a:noFill/>
        </p:spPr>
        <p:txBody>
          <a:bodyPr wrap="square">
            <a:spAutoFit/>
          </a:bodyPr>
          <a:lstStyle/>
          <a:p>
            <a:r>
              <a:rPr lang="en-US" sz="2000" dirty="0">
                <a:latin typeface="Readex Pro" panose="020B0604020202020204" charset="-78"/>
                <a:cs typeface="Readex Pro" panose="020B0604020202020204" charset="-78"/>
              </a:rPr>
              <a:t>     </a:t>
            </a:r>
            <a:r>
              <a:rPr lang="vi-VN" sz="2000" dirty="0">
                <a:latin typeface="Readex Pro" panose="020B0604020202020204" charset="-78"/>
                <a:cs typeface="Readex Pro" panose="020B0604020202020204" charset="-78"/>
              </a:rPr>
              <a:t>Đây là một trong những kỹ thuật tấn công SSRF nguy hiểm nhất trong môi trường đám mây, cho phép kẻ tấn công đánh cắp thông tin xác thực nhạy cảm.</a:t>
            </a:r>
            <a:endParaRPr lang="en-US" sz="2000" dirty="0">
              <a:latin typeface="Readex Pro" panose="020B0604020202020204" charset="-78"/>
              <a:cs typeface="Readex Pro" panose="020B0604020202020204" charset="-78"/>
            </a:endParaRPr>
          </a:p>
          <a:p>
            <a:endParaRPr lang="vi-VN" sz="2000" dirty="0">
              <a:latin typeface="Readex Pro" panose="020B0604020202020204" charset="-78"/>
              <a:cs typeface="Readex Pro" panose="020B0604020202020204" charset="-78"/>
            </a:endParaRPr>
          </a:p>
          <a:p>
            <a:r>
              <a:rPr lang="vi-VN" sz="2000" b="1" dirty="0">
                <a:latin typeface="Readex Pro" panose="020B0604020202020204" charset="-78"/>
                <a:cs typeface="Readex Pro" panose="020B0604020202020204" charset="-78"/>
              </a:rPr>
              <a:t>Mục tiêu:</a:t>
            </a:r>
            <a:endParaRPr lang="en-US" sz="2000" b="1" dirty="0">
              <a:latin typeface="Readex Pro" panose="020B0604020202020204" charset="-78"/>
              <a:cs typeface="Readex Pro" panose="020B0604020202020204" charset="-78"/>
            </a:endParaRPr>
          </a:p>
          <a:p>
            <a:r>
              <a:rPr lang="en-US" sz="2000" dirty="0">
                <a:latin typeface="Readex Pro" panose="020B0604020202020204" charset="-78"/>
                <a:cs typeface="Readex Pro" panose="020B0604020202020204" charset="-78"/>
              </a:rPr>
              <a:t>     </a:t>
            </a:r>
            <a:r>
              <a:rPr lang="vi-VN" sz="2000" dirty="0">
                <a:latin typeface="Readex Pro" panose="020B0604020202020204" charset="-78"/>
                <a:cs typeface="Readex Pro" panose="020B0604020202020204" charset="-78"/>
              </a:rPr>
              <a:t>Truy cập vào Instance Metadata Service (IMDS) của các nhà cung cấp như AWS, GCP, Azure. Đánh cắp thông tin xác thực tạm thời (access keys, secret keys, tokens) để chiếm quyền kiểm soát các tài nguyên đám mây.</a:t>
            </a:r>
            <a:endParaRPr lang="en-US" sz="2000" dirty="0">
              <a:latin typeface="Readex Pro" panose="020B0604020202020204" charset="-78"/>
              <a:cs typeface="Readex Pro" panose="020B0604020202020204" charset="-78"/>
            </a:endParaRPr>
          </a:p>
          <a:p>
            <a:endParaRPr lang="vi-VN" sz="2000" dirty="0">
              <a:latin typeface="Readex Pro" panose="020B0604020202020204" charset="-78"/>
              <a:cs typeface="Readex Pro" panose="020B0604020202020204" charset="-78"/>
            </a:endParaRPr>
          </a:p>
          <a:p>
            <a:r>
              <a:rPr lang="vi-VN" sz="2000" b="1" dirty="0">
                <a:latin typeface="Readex Pro" panose="020B0604020202020204" charset="-78"/>
                <a:cs typeface="Readex Pro" panose="020B0604020202020204" charset="-78"/>
              </a:rPr>
              <a:t>Payloads ví dụ:</a:t>
            </a:r>
            <a:endParaRPr lang="vi-VN" sz="2000" dirty="0">
              <a:latin typeface="Readex Pro" panose="020B0604020202020204" charset="-78"/>
              <a:cs typeface="Readex Pro" panose="020B0604020202020204" charset="-78"/>
            </a:endParaRPr>
          </a:p>
          <a:p>
            <a:pPr lvl="1"/>
            <a:r>
              <a:rPr lang="vi-VN" sz="2000" b="1" dirty="0">
                <a:latin typeface="Readex Pro" panose="020B0604020202020204" charset="-78"/>
                <a:cs typeface="Readex Pro" panose="020B0604020202020204" charset="-78"/>
              </a:rPr>
              <a:t>AWS:</a:t>
            </a:r>
            <a:r>
              <a:rPr lang="vi-VN" sz="2000" dirty="0">
                <a:latin typeface="Readex Pro" panose="020B0604020202020204" charset="-78"/>
                <a:cs typeface="Readex Pro" panose="020B0604020202020204" charset="-78"/>
              </a:rPr>
              <a:t> http://169.254.169.254/latest/meta-data/</a:t>
            </a:r>
            <a:endParaRPr lang="en-US" sz="2000" dirty="0">
              <a:latin typeface="Readex Pro" panose="020B0604020202020204" charset="-78"/>
              <a:cs typeface="Readex Pro" panose="020B0604020202020204" charset="-78"/>
            </a:endParaRPr>
          </a:p>
          <a:p>
            <a:pPr lvl="1"/>
            <a:r>
              <a:rPr lang="vi-VN" sz="2000" b="1" dirty="0">
                <a:latin typeface="Readex Pro" panose="020B0604020202020204" charset="-78"/>
                <a:cs typeface="Readex Pro" panose="020B0604020202020204" charset="-78"/>
              </a:rPr>
              <a:t>GCP:</a:t>
            </a:r>
            <a:r>
              <a:rPr lang="vi-VN" sz="2000" dirty="0">
                <a:latin typeface="Readex Pro" panose="020B0604020202020204" charset="-78"/>
                <a:cs typeface="Readex Pro" panose="020B0604020202020204" charset="-78"/>
              </a:rPr>
              <a:t> http://metadata.google.internal/computeMetadata/v1/</a:t>
            </a:r>
          </a:p>
          <a:p>
            <a:pPr lvl="1"/>
            <a:r>
              <a:rPr lang="vi-VN" sz="2000" b="1" dirty="0">
                <a:latin typeface="Readex Pro" panose="020B0604020202020204" charset="-78"/>
                <a:cs typeface="Readex Pro" panose="020B0604020202020204" charset="-78"/>
              </a:rPr>
              <a:t>Azure:</a:t>
            </a:r>
            <a:r>
              <a:rPr lang="vi-VN" sz="2000" dirty="0">
                <a:latin typeface="Readex Pro" panose="020B0604020202020204" charset="-78"/>
                <a:cs typeface="Readex Pro" panose="020B0604020202020204" charset="-78"/>
              </a:rPr>
              <a:t> http://169.254.169.254/metadata/instance</a:t>
            </a:r>
          </a:p>
        </p:txBody>
      </p:sp>
    </p:spTree>
    <p:extLst>
      <p:ext uri="{BB962C8B-B14F-4D97-AF65-F5344CB8AC3E}">
        <p14:creationId xmlns:p14="http://schemas.microsoft.com/office/powerpoint/2010/main" val="1782703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A5BDD-2090-CE2F-F5E3-3F30383A8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469D96-EB49-10F6-99B6-02B4E449E6DC}"/>
              </a:ext>
            </a:extLst>
          </p:cNvPr>
          <p:cNvSpPr>
            <a:spLocks noGrp="1"/>
          </p:cNvSpPr>
          <p:nvPr>
            <p:ph type="ctrTitle"/>
          </p:nvPr>
        </p:nvSpPr>
        <p:spPr>
          <a:xfrm>
            <a:off x="1443567" y="1773238"/>
            <a:ext cx="10029565" cy="1655762"/>
          </a:xfrm>
        </p:spPr>
        <p:txBody>
          <a:bodyPr/>
          <a:lstStyle/>
          <a:p>
            <a:r>
              <a:rPr lang="en-US" dirty="0"/>
              <a:t>PHÂN LOẠI TẤN CÔNG SSRF</a:t>
            </a:r>
          </a:p>
        </p:txBody>
      </p:sp>
      <p:sp>
        <p:nvSpPr>
          <p:cNvPr id="3" name="Subtitle 2">
            <a:extLst>
              <a:ext uri="{FF2B5EF4-FFF2-40B4-BE49-F238E27FC236}">
                <a16:creationId xmlns:a16="http://schemas.microsoft.com/office/drawing/2014/main" id="{29F631EE-61F2-ED2F-19B1-DD67B52BCEA0}"/>
              </a:ext>
            </a:extLst>
          </p:cNvPr>
          <p:cNvSpPr>
            <a:spLocks noGrp="1"/>
          </p:cNvSpPr>
          <p:nvPr>
            <p:ph type="subTitle" idx="1"/>
          </p:nvPr>
        </p:nvSpPr>
        <p:spPr>
          <a:xfrm>
            <a:off x="1443566" y="3428999"/>
            <a:ext cx="10029565" cy="796491"/>
          </a:xfrm>
        </p:spPr>
        <p:txBody>
          <a:bodyPr/>
          <a:lstStyle/>
          <a:p>
            <a:endParaRPr lang="en-US"/>
          </a:p>
        </p:txBody>
      </p:sp>
    </p:spTree>
    <p:extLst>
      <p:ext uri="{BB962C8B-B14F-4D97-AF65-F5344CB8AC3E}">
        <p14:creationId xmlns:p14="http://schemas.microsoft.com/office/powerpoint/2010/main" val="548977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5B2B3-CC2F-1A97-8291-F05BBBD104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71259B-DBD3-B2B8-536A-0C37CAB54FAB}"/>
              </a:ext>
            </a:extLst>
          </p:cNvPr>
          <p:cNvSpPr>
            <a:spLocks noGrp="1"/>
          </p:cNvSpPr>
          <p:nvPr>
            <p:ph type="title"/>
          </p:nvPr>
        </p:nvSpPr>
        <p:spPr/>
        <p:txBody>
          <a:bodyPr/>
          <a:lstStyle/>
          <a:p>
            <a:r>
              <a:rPr lang="en-US" dirty="0"/>
              <a:t>PHÂN LOẠI SSRF</a:t>
            </a:r>
          </a:p>
        </p:txBody>
      </p:sp>
      <p:sp>
        <p:nvSpPr>
          <p:cNvPr id="3" name="Content Placeholder 2">
            <a:extLst>
              <a:ext uri="{FF2B5EF4-FFF2-40B4-BE49-F238E27FC236}">
                <a16:creationId xmlns:a16="http://schemas.microsoft.com/office/drawing/2014/main" id="{9A01C3CF-5F0C-F3E0-FE1D-F778A39900F0}"/>
              </a:ext>
            </a:extLst>
          </p:cNvPr>
          <p:cNvSpPr>
            <a:spLocks noGrp="1"/>
          </p:cNvSpPr>
          <p:nvPr>
            <p:ph idx="1"/>
          </p:nvPr>
        </p:nvSpPr>
        <p:spPr/>
        <p:txBody>
          <a:bodyPr>
            <a:normAutofit/>
          </a:bodyPr>
          <a:lstStyle/>
          <a:p>
            <a:pPr>
              <a:lnSpc>
                <a:spcPct val="150000"/>
              </a:lnSpc>
              <a:spcBef>
                <a:spcPct val="0"/>
              </a:spcBef>
              <a:spcAft>
                <a:spcPct val="0"/>
              </a:spcAft>
            </a:pPr>
            <a:r>
              <a:rPr lang="en-US" altLang="en-US" dirty="0">
                <a:sym typeface="+mn-ea"/>
              </a:rPr>
              <a:t>	</a:t>
            </a:r>
            <a:endParaRPr lang="vi-VN" altLang="en-US" sz="1400" dirty="0">
              <a:ln>
                <a:noFill/>
                <a:prstDash val="sysDot"/>
              </a:ln>
            </a:endParaRPr>
          </a:p>
          <a:p>
            <a:endParaRPr lang="en-US" dirty="0"/>
          </a:p>
        </p:txBody>
      </p:sp>
      <p:sp>
        <p:nvSpPr>
          <p:cNvPr id="5" name="TextBox 4">
            <a:extLst>
              <a:ext uri="{FF2B5EF4-FFF2-40B4-BE49-F238E27FC236}">
                <a16:creationId xmlns:a16="http://schemas.microsoft.com/office/drawing/2014/main" id="{4E00DC0D-1B76-40A4-5B02-07FCC028A3DB}"/>
              </a:ext>
            </a:extLst>
          </p:cNvPr>
          <p:cNvSpPr txBox="1"/>
          <p:nvPr/>
        </p:nvSpPr>
        <p:spPr>
          <a:xfrm>
            <a:off x="656492" y="1189932"/>
            <a:ext cx="10697308" cy="923330"/>
          </a:xfrm>
          <a:prstGeom prst="rect">
            <a:avLst/>
          </a:prstGeom>
          <a:noFill/>
        </p:spPr>
        <p:txBody>
          <a:bodyPr wrap="square">
            <a:spAutoFit/>
          </a:bodyPr>
          <a:lstStyle/>
          <a:p>
            <a:r>
              <a:rPr lang="en-US" b="0" i="0" dirty="0">
                <a:effectLst/>
                <a:latin typeface="Readex Pro" panose="020B0604020202020204" charset="-78"/>
                <a:cs typeface="Readex Pro" panose="020B0604020202020204" charset="-78"/>
              </a:rPr>
              <a:t>	</a:t>
            </a:r>
            <a:r>
              <a:rPr lang="vi-VN" b="0" i="0" dirty="0">
                <a:effectLst/>
                <a:latin typeface="Readex Pro" panose="020B0604020202020204" charset="-78"/>
                <a:cs typeface="Readex Pro" panose="020B0604020202020204" charset="-78"/>
              </a:rPr>
              <a:t>Lỗ hổng SSRF được phân loại chủ yếu dựa trên</a:t>
            </a:r>
            <a:r>
              <a:rPr lang="vi-VN" b="0" i="0" dirty="0">
                <a:solidFill>
                  <a:srgbClr val="FF0000"/>
                </a:solidFill>
                <a:effectLst/>
                <a:latin typeface="Readex Pro" panose="020B0604020202020204" charset="-78"/>
                <a:cs typeface="Readex Pro" panose="020B0604020202020204" charset="-78"/>
              </a:rPr>
              <a:t> </a:t>
            </a:r>
            <a:r>
              <a:rPr lang="vi-VN" b="1" i="0" dirty="0">
                <a:solidFill>
                  <a:srgbClr val="FF0000"/>
                </a:solidFill>
                <a:effectLst/>
                <a:latin typeface="Readex Pro" panose="020B0604020202020204" charset="-78"/>
                <a:cs typeface="Readex Pro" panose="020B0604020202020204" charset="-78"/>
              </a:rPr>
              <a:t>cách ứng dụng phản hồi lại cho kẻ tấn công</a:t>
            </a:r>
            <a:r>
              <a:rPr lang="vi-VN" b="0" i="0" dirty="0">
                <a:effectLst/>
                <a:latin typeface="Readex Pro" panose="020B0604020202020204" charset="-78"/>
                <a:cs typeface="Readex Pro" panose="020B0604020202020204" charset="-78"/>
              </a:rPr>
              <a:t>. Có hai loại chính là </a:t>
            </a:r>
            <a:r>
              <a:rPr lang="vi-VN" b="1" i="0" dirty="0">
                <a:solidFill>
                  <a:srgbClr val="FF0000"/>
                </a:solidFill>
                <a:effectLst/>
                <a:latin typeface="Readex Pro" panose="020B0604020202020204" charset="-78"/>
                <a:cs typeface="Readex Pro" panose="020B0604020202020204" charset="-78"/>
              </a:rPr>
              <a:t>SSRF Cơ bản (Non-Blind)</a:t>
            </a:r>
            <a:r>
              <a:rPr lang="vi-VN" b="0" i="0" dirty="0">
                <a:solidFill>
                  <a:srgbClr val="FF0000"/>
                </a:solidFill>
                <a:effectLst/>
                <a:latin typeface="Readex Pro" panose="020B0604020202020204" charset="-78"/>
                <a:cs typeface="Readex Pro" panose="020B0604020202020204" charset="-78"/>
              </a:rPr>
              <a:t> </a:t>
            </a:r>
            <a:r>
              <a:rPr lang="vi-VN" b="0" i="0" dirty="0">
                <a:effectLst/>
                <a:latin typeface="Readex Pro" panose="020B0604020202020204" charset="-78"/>
                <a:cs typeface="Readex Pro" panose="020B0604020202020204" charset="-78"/>
              </a:rPr>
              <a:t>và </a:t>
            </a:r>
            <a:r>
              <a:rPr lang="vi-VN" b="1" i="0" dirty="0">
                <a:solidFill>
                  <a:srgbClr val="FF0000"/>
                </a:solidFill>
                <a:effectLst/>
                <a:latin typeface="Readex Pro" panose="020B0604020202020204" charset="-78"/>
                <a:cs typeface="Readex Pro" panose="020B0604020202020204" charset="-78"/>
              </a:rPr>
              <a:t>SSRF Mù (Blind)</a:t>
            </a:r>
            <a:r>
              <a:rPr lang="vi-VN" b="0" i="0" dirty="0">
                <a:solidFill>
                  <a:srgbClr val="FF0000"/>
                </a:solidFill>
                <a:effectLst/>
                <a:latin typeface="Readex Pro" panose="020B0604020202020204" charset="-78"/>
                <a:cs typeface="Readex Pro" panose="020B0604020202020204" charset="-78"/>
              </a:rPr>
              <a:t>. </a:t>
            </a:r>
            <a:r>
              <a:rPr lang="vi-VN" b="0" i="0" dirty="0">
                <a:effectLst/>
                <a:latin typeface="Readex Pro" panose="020B0604020202020204" charset="-78"/>
                <a:cs typeface="Readex Pro" panose="020B0604020202020204" charset="-78"/>
              </a:rPr>
              <a:t>Sự khác biệt giữa chúng là yếu tố quyết định đến cách kẻ tấn công phát hiện và khai thác lỗ hổng.</a:t>
            </a:r>
            <a:endParaRPr lang="en-US" dirty="0">
              <a:latin typeface="Readex Pro" panose="020B0604020202020204" charset="-78"/>
              <a:cs typeface="Readex Pro" panose="020B0604020202020204" charset="-78"/>
            </a:endParaRPr>
          </a:p>
        </p:txBody>
      </p:sp>
      <p:sp>
        <p:nvSpPr>
          <p:cNvPr id="10" name="Shape 2">
            <a:extLst>
              <a:ext uri="{FF2B5EF4-FFF2-40B4-BE49-F238E27FC236}">
                <a16:creationId xmlns:a16="http://schemas.microsoft.com/office/drawing/2014/main" id="{B0FBFBB6-EB20-709A-49B9-0D2CF08D3211}"/>
              </a:ext>
            </a:extLst>
          </p:cNvPr>
          <p:cNvSpPr/>
          <p:nvPr/>
        </p:nvSpPr>
        <p:spPr>
          <a:xfrm>
            <a:off x="158261" y="2593731"/>
            <a:ext cx="5636703" cy="2379175"/>
          </a:xfrm>
          <a:prstGeom prst="roundRect">
            <a:avLst>
              <a:gd name="adj" fmla="val 1385"/>
            </a:avLst>
          </a:prstGeom>
          <a:noFill/>
          <a:ln w="30480">
            <a:solidFill>
              <a:schemeClr val="accent1"/>
            </a:solidFill>
            <a:prstDash val="solid"/>
          </a:ln>
        </p:spPr>
      </p:sp>
      <p:sp>
        <p:nvSpPr>
          <p:cNvPr id="11" name="Text 3">
            <a:extLst>
              <a:ext uri="{FF2B5EF4-FFF2-40B4-BE49-F238E27FC236}">
                <a16:creationId xmlns:a16="http://schemas.microsoft.com/office/drawing/2014/main" id="{36BEAF9C-53EB-C406-C990-1383CE55DB89}"/>
              </a:ext>
            </a:extLst>
          </p:cNvPr>
          <p:cNvSpPr/>
          <p:nvPr>
            <p:custDataLst>
              <p:tags r:id="rId1"/>
            </p:custDataLst>
          </p:nvPr>
        </p:nvSpPr>
        <p:spPr>
          <a:xfrm>
            <a:off x="353621" y="2714927"/>
            <a:ext cx="2493995" cy="343160"/>
          </a:xfrm>
          <a:prstGeom prst="rect">
            <a:avLst/>
          </a:prstGeom>
          <a:noFill/>
        </p:spPr>
        <p:txBody>
          <a:bodyPr wrap="square" lIns="0" tIns="0" rIns="0" bIns="0" rtlCol="0" anchor="t">
            <a:normAutofit/>
          </a:bodyPr>
          <a:lstStyle/>
          <a:p>
            <a:pPr marL="0" indent="0" algn="l">
              <a:lnSpc>
                <a:spcPts val="2750"/>
              </a:lnSpc>
              <a:buNone/>
            </a:pPr>
            <a:r>
              <a:rPr lang="en-US" sz="2200" dirty="0">
                <a:solidFill>
                  <a:schemeClr val="tx1"/>
                </a:solidFill>
                <a:latin typeface="Readex Pro" panose="020B0604020202020204" charset="-78"/>
                <a:cs typeface="Readex Pro" panose="020B0604020202020204" charset="-78"/>
              </a:rPr>
              <a:t>Non-Blind SSRF</a:t>
            </a:r>
          </a:p>
        </p:txBody>
      </p:sp>
      <p:sp>
        <p:nvSpPr>
          <p:cNvPr id="12" name="Text 4">
            <a:extLst>
              <a:ext uri="{FF2B5EF4-FFF2-40B4-BE49-F238E27FC236}">
                <a16:creationId xmlns:a16="http://schemas.microsoft.com/office/drawing/2014/main" id="{526CAF07-6AB6-146F-9F77-17CAF199FB31}"/>
              </a:ext>
            </a:extLst>
          </p:cNvPr>
          <p:cNvSpPr/>
          <p:nvPr>
            <p:custDataLst>
              <p:tags r:id="rId2"/>
            </p:custDataLst>
          </p:nvPr>
        </p:nvSpPr>
        <p:spPr>
          <a:xfrm>
            <a:off x="353621" y="3256123"/>
            <a:ext cx="5217961" cy="1447762"/>
          </a:xfrm>
          <a:prstGeom prst="rect">
            <a:avLst/>
          </a:prstGeom>
          <a:noFill/>
        </p:spPr>
        <p:txBody>
          <a:bodyPr wrap="square" lIns="0" tIns="0" rIns="0" bIns="0" rtlCol="0" anchor="t">
            <a:normAutofit/>
          </a:bodyPr>
          <a:lstStyle/>
          <a:p>
            <a:pPr marL="0" indent="0" algn="l">
              <a:lnSpc>
                <a:spcPts val="2850"/>
              </a:lnSpc>
              <a:buNone/>
            </a:pPr>
            <a:r>
              <a:rPr lang="en-US" sz="1600" dirty="0">
                <a:solidFill>
                  <a:schemeClr val="tx1"/>
                </a:solidFill>
                <a:latin typeface="Readex Pro" panose="020B0604020202020204" charset="-78"/>
                <a:cs typeface="Readex Pro" panose="020B0604020202020204" charset="-78"/>
              </a:rPr>
              <a:t>Kẻ tấn công nhận được phản hồi trực tiếp từ yêu cầu mà máy chủ thực hiện. Điều này giúp họ dễ dàng phát hiện và khai thác lỗ hổng hơn.</a:t>
            </a:r>
          </a:p>
        </p:txBody>
      </p:sp>
      <p:sp>
        <p:nvSpPr>
          <p:cNvPr id="13" name="Shape 5">
            <a:extLst>
              <a:ext uri="{FF2B5EF4-FFF2-40B4-BE49-F238E27FC236}">
                <a16:creationId xmlns:a16="http://schemas.microsoft.com/office/drawing/2014/main" id="{E7822A83-17CD-E627-D0F1-8603A5D4D178}"/>
              </a:ext>
            </a:extLst>
          </p:cNvPr>
          <p:cNvSpPr/>
          <p:nvPr/>
        </p:nvSpPr>
        <p:spPr>
          <a:xfrm>
            <a:off x="6396931" y="2593730"/>
            <a:ext cx="5636808" cy="2379175"/>
          </a:xfrm>
          <a:prstGeom prst="roundRect">
            <a:avLst>
              <a:gd name="adj" fmla="val 1385"/>
            </a:avLst>
          </a:prstGeom>
          <a:noFill/>
          <a:ln w="30480">
            <a:solidFill>
              <a:schemeClr val="accent1"/>
            </a:solidFill>
            <a:prstDash val="solid"/>
          </a:ln>
        </p:spPr>
      </p:sp>
      <p:sp>
        <p:nvSpPr>
          <p:cNvPr id="14" name="Text 6">
            <a:extLst>
              <a:ext uri="{FF2B5EF4-FFF2-40B4-BE49-F238E27FC236}">
                <a16:creationId xmlns:a16="http://schemas.microsoft.com/office/drawing/2014/main" id="{F30D94EE-4C17-9CED-8D96-6265F7950095}"/>
              </a:ext>
            </a:extLst>
          </p:cNvPr>
          <p:cNvSpPr/>
          <p:nvPr>
            <p:custDataLst>
              <p:tags r:id="rId3"/>
            </p:custDataLst>
          </p:nvPr>
        </p:nvSpPr>
        <p:spPr>
          <a:xfrm>
            <a:off x="6620313" y="2720213"/>
            <a:ext cx="2493995" cy="343160"/>
          </a:xfrm>
          <a:prstGeom prst="rect">
            <a:avLst/>
          </a:prstGeom>
          <a:noFill/>
        </p:spPr>
        <p:txBody>
          <a:bodyPr wrap="square" lIns="0" tIns="0" rIns="0" bIns="0" rtlCol="0" anchor="t">
            <a:normAutofit/>
          </a:bodyPr>
          <a:lstStyle/>
          <a:p>
            <a:pPr marL="0" indent="0" algn="l">
              <a:lnSpc>
                <a:spcPts val="2750"/>
              </a:lnSpc>
              <a:buNone/>
            </a:pPr>
            <a:r>
              <a:rPr lang="en-US" sz="2200" dirty="0">
                <a:solidFill>
                  <a:schemeClr val="tx1"/>
                </a:solidFill>
                <a:latin typeface="Readex Pro" panose="020B0604020202020204" charset="-78"/>
                <a:cs typeface="Readex Pro" panose="020B0604020202020204" charset="-78"/>
              </a:rPr>
              <a:t>Blind SSRF</a:t>
            </a:r>
          </a:p>
        </p:txBody>
      </p:sp>
      <p:sp>
        <p:nvSpPr>
          <p:cNvPr id="15" name="Text 7">
            <a:extLst>
              <a:ext uri="{FF2B5EF4-FFF2-40B4-BE49-F238E27FC236}">
                <a16:creationId xmlns:a16="http://schemas.microsoft.com/office/drawing/2014/main" id="{A2EA9908-C938-4BC9-F8C3-0AD6BC3254BF}"/>
              </a:ext>
            </a:extLst>
          </p:cNvPr>
          <p:cNvSpPr/>
          <p:nvPr>
            <p:custDataLst>
              <p:tags r:id="rId4"/>
            </p:custDataLst>
          </p:nvPr>
        </p:nvSpPr>
        <p:spPr>
          <a:xfrm>
            <a:off x="6620313" y="3229424"/>
            <a:ext cx="5184154" cy="1405850"/>
          </a:xfrm>
          <a:prstGeom prst="rect">
            <a:avLst/>
          </a:prstGeom>
          <a:noFill/>
        </p:spPr>
        <p:txBody>
          <a:bodyPr wrap="square" lIns="0" tIns="0" rIns="0" bIns="0" rtlCol="0" anchor="t">
            <a:noAutofit/>
          </a:bodyPr>
          <a:lstStyle/>
          <a:p>
            <a:pPr marL="0" indent="0" algn="l">
              <a:lnSpc>
                <a:spcPts val="2850"/>
              </a:lnSpc>
              <a:buNone/>
            </a:pPr>
            <a:r>
              <a:rPr lang="en-US" sz="1600" dirty="0">
                <a:solidFill>
                  <a:schemeClr val="tx1"/>
                </a:solidFill>
                <a:latin typeface="Readex Pro" panose="020B0604020202020204" charset="-78"/>
                <a:cs typeface="Readex Pro" panose="020B0604020202020204" charset="-78"/>
              </a:rPr>
              <a:t>Kẻ tấn công không nhận được bất kỳ phản hồi trực tiếp nào từ yêu cầu máy chủ. Việc khai thác dạng này khó khăn hơn và thường đòi hỏi các kỹ thuật ngoại vi như tương tác với DNS hoặc dịch vụ bên ngoài.</a:t>
            </a:r>
          </a:p>
        </p:txBody>
      </p:sp>
    </p:spTree>
    <p:extLst>
      <p:ext uri="{BB962C8B-B14F-4D97-AF65-F5344CB8AC3E}">
        <p14:creationId xmlns:p14="http://schemas.microsoft.com/office/powerpoint/2010/main" val="2696121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30EC6-5CCE-AE2F-52F7-A0AB417EAF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576C2E-479E-43C0-DBF6-E27582DF1DBE}"/>
              </a:ext>
            </a:extLst>
          </p:cNvPr>
          <p:cNvSpPr>
            <a:spLocks noGrp="1"/>
          </p:cNvSpPr>
          <p:nvPr>
            <p:ph type="title"/>
          </p:nvPr>
        </p:nvSpPr>
        <p:spPr>
          <a:xfrm>
            <a:off x="838200" y="152005"/>
            <a:ext cx="10934700" cy="1325563"/>
          </a:xfrm>
        </p:spPr>
        <p:txBody>
          <a:bodyPr/>
          <a:lstStyle/>
          <a:p>
            <a:r>
              <a:rPr lang="vi-VN" dirty="0"/>
              <a:t>SSRF Cơ bản (Non-Blind SSRF hay Classic SSRF)</a:t>
            </a:r>
          </a:p>
        </p:txBody>
      </p:sp>
      <p:sp>
        <p:nvSpPr>
          <p:cNvPr id="3" name="Content Placeholder 2">
            <a:extLst>
              <a:ext uri="{FF2B5EF4-FFF2-40B4-BE49-F238E27FC236}">
                <a16:creationId xmlns:a16="http://schemas.microsoft.com/office/drawing/2014/main" id="{FEA08C8A-96E1-C264-7B5B-C606B08F5447}"/>
              </a:ext>
            </a:extLst>
          </p:cNvPr>
          <p:cNvSpPr>
            <a:spLocks noGrp="1"/>
          </p:cNvSpPr>
          <p:nvPr>
            <p:ph idx="1"/>
          </p:nvPr>
        </p:nvSpPr>
        <p:spPr/>
        <p:txBody>
          <a:bodyPr>
            <a:normAutofit/>
          </a:bodyPr>
          <a:lstStyle/>
          <a:p>
            <a:pPr>
              <a:lnSpc>
                <a:spcPct val="150000"/>
              </a:lnSpc>
              <a:spcBef>
                <a:spcPct val="0"/>
              </a:spcBef>
              <a:spcAft>
                <a:spcPct val="0"/>
              </a:spcAft>
            </a:pPr>
            <a:r>
              <a:rPr lang="en-US" altLang="en-US" dirty="0">
                <a:sym typeface="+mn-ea"/>
              </a:rPr>
              <a:t>	</a:t>
            </a:r>
            <a:endParaRPr lang="vi-VN" altLang="en-US" sz="1400" dirty="0">
              <a:ln>
                <a:noFill/>
                <a:prstDash val="sysDot"/>
              </a:ln>
            </a:endParaRPr>
          </a:p>
          <a:p>
            <a:endParaRPr lang="en-US" dirty="0"/>
          </a:p>
        </p:txBody>
      </p:sp>
      <p:sp>
        <p:nvSpPr>
          <p:cNvPr id="12" name="Text 4">
            <a:extLst>
              <a:ext uri="{FF2B5EF4-FFF2-40B4-BE49-F238E27FC236}">
                <a16:creationId xmlns:a16="http://schemas.microsoft.com/office/drawing/2014/main" id="{51FBB4C5-CA9E-DDEB-7292-4FB989A0CB78}"/>
              </a:ext>
            </a:extLst>
          </p:cNvPr>
          <p:cNvSpPr/>
          <p:nvPr>
            <p:custDataLst>
              <p:tags r:id="rId1"/>
            </p:custDataLst>
          </p:nvPr>
        </p:nvSpPr>
        <p:spPr>
          <a:xfrm>
            <a:off x="387533" y="3256123"/>
            <a:ext cx="5184049" cy="1054388"/>
          </a:xfrm>
          <a:prstGeom prst="rect">
            <a:avLst/>
          </a:prstGeom>
          <a:noFill/>
        </p:spPr>
        <p:txBody>
          <a:bodyPr wrap="square" lIns="0" tIns="0" rIns="0" bIns="0" rtlCol="0" anchor="t">
            <a:normAutofit/>
          </a:bodyPr>
          <a:lstStyle/>
          <a:p>
            <a:pPr marL="0" indent="0" algn="l">
              <a:lnSpc>
                <a:spcPts val="2850"/>
              </a:lnSpc>
              <a:buNone/>
            </a:pPr>
            <a:endParaRPr lang="en-US" sz="1750" dirty="0">
              <a:solidFill>
                <a:schemeClr val="tx1"/>
              </a:solidFill>
              <a:cs typeface="Inter Medium" panose="02000503000000020004" pitchFamily="34" charset="-120"/>
            </a:endParaRPr>
          </a:p>
        </p:txBody>
      </p:sp>
      <p:sp>
        <p:nvSpPr>
          <p:cNvPr id="6" name="TextBox 5">
            <a:extLst>
              <a:ext uri="{FF2B5EF4-FFF2-40B4-BE49-F238E27FC236}">
                <a16:creationId xmlns:a16="http://schemas.microsoft.com/office/drawing/2014/main" id="{4EFAB66E-57A3-9085-4A5A-1504396E7EF9}"/>
              </a:ext>
            </a:extLst>
          </p:cNvPr>
          <p:cNvSpPr txBox="1"/>
          <p:nvPr/>
        </p:nvSpPr>
        <p:spPr>
          <a:xfrm>
            <a:off x="722434" y="1211546"/>
            <a:ext cx="10747131" cy="1228157"/>
          </a:xfrm>
          <a:prstGeom prst="rect">
            <a:avLst/>
          </a:prstGeom>
          <a:noFill/>
        </p:spPr>
        <p:txBody>
          <a:bodyPr wrap="square">
            <a:spAutoFit/>
          </a:bodyPr>
          <a:lstStyle/>
          <a:p>
            <a:pPr algn="l">
              <a:lnSpc>
                <a:spcPts val="1500"/>
              </a:lnSpc>
              <a:spcAft>
                <a:spcPts val="1350"/>
              </a:spcAft>
              <a:buNone/>
            </a:pPr>
            <a:r>
              <a:rPr lang="vi-VN" b="0" i="0" dirty="0">
                <a:effectLst/>
                <a:latin typeface="Readex Pro" panose="020B0604020202020204" charset="-78"/>
                <a:cs typeface="Readex Pro" panose="020B0604020202020204" charset="-78"/>
              </a:rPr>
              <a:t>Đây là dạng SSRF đơn giản và dễ khai thác nhất.</a:t>
            </a:r>
          </a:p>
          <a:p>
            <a:pPr algn="l">
              <a:lnSpc>
                <a:spcPts val="1500"/>
              </a:lnSpc>
              <a:spcAft>
                <a:spcPts val="1350"/>
              </a:spcAft>
              <a:buNone/>
            </a:pPr>
            <a:r>
              <a:rPr lang="vi-VN" b="1" i="0" dirty="0">
                <a:effectLst/>
                <a:latin typeface="Readex Pro" panose="020B0604020202020204" charset="-78"/>
                <a:cs typeface="Readex Pro" panose="020B0604020202020204" charset="-78"/>
              </a:rPr>
              <a:t>Đặc điểm cốt lõi:</a:t>
            </a:r>
            <a:r>
              <a:rPr lang="vi-VN" b="0" i="0" dirty="0">
                <a:effectLst/>
                <a:latin typeface="Readex Pro" panose="020B0604020202020204" charset="-78"/>
                <a:cs typeface="Readex Pro" panose="020B0604020202020204" charset="-78"/>
              </a:rPr>
              <a:t> </a:t>
            </a:r>
            <a:endParaRPr lang="en-US" b="0" i="0" dirty="0">
              <a:effectLst/>
              <a:latin typeface="Readex Pro" panose="020B0604020202020204" charset="-78"/>
              <a:cs typeface="Readex Pro" panose="020B0604020202020204" charset="-78"/>
            </a:endParaRPr>
          </a:p>
          <a:p>
            <a:pPr algn="l">
              <a:lnSpc>
                <a:spcPts val="1500"/>
              </a:lnSpc>
              <a:spcAft>
                <a:spcPts val="1350"/>
              </a:spcAft>
              <a:buNone/>
            </a:pPr>
            <a:r>
              <a:rPr lang="en-US" dirty="0">
                <a:latin typeface="Readex Pro" panose="020B0604020202020204" charset="-78"/>
                <a:cs typeface="Readex Pro" panose="020B0604020202020204" charset="-78"/>
              </a:rPr>
              <a:t>     </a:t>
            </a:r>
            <a:r>
              <a:rPr lang="vi-VN" b="0" i="0" dirty="0">
                <a:effectLst/>
                <a:latin typeface="Readex Pro" panose="020B0604020202020204" charset="-78"/>
                <a:cs typeface="Readex Pro" panose="020B0604020202020204" charset="-78"/>
              </a:rPr>
              <a:t>Ứng dụng web thực hiện yêu cầu đến URL do kẻ tấn công cung cấp và </a:t>
            </a:r>
            <a:r>
              <a:rPr lang="vi-VN" b="1" i="0" dirty="0">
                <a:effectLst/>
                <a:latin typeface="Readex Pro" panose="020B0604020202020204" charset="-78"/>
                <a:cs typeface="Readex Pro" panose="020B0604020202020204" charset="-78"/>
              </a:rPr>
              <a:t>trả lại phản hồi đầy đủ từ yêu cầu đó</a:t>
            </a:r>
            <a:r>
              <a:rPr lang="vi-VN" b="0" i="0" dirty="0">
                <a:effectLst/>
                <a:latin typeface="Readex Pro" panose="020B0604020202020204" charset="-78"/>
                <a:cs typeface="Readex Pro" panose="020B0604020202020204" charset="-78"/>
              </a:rPr>
              <a:t> cho kẻ tấn công. </a:t>
            </a:r>
          </a:p>
        </p:txBody>
      </p:sp>
      <p:pic>
        <p:nvPicPr>
          <p:cNvPr id="5122" name="Picture 2" descr="Server Side Request Forgery (SSRF) in Depth - GeeksforGeeks">
            <a:extLst>
              <a:ext uri="{FF2B5EF4-FFF2-40B4-BE49-F238E27FC236}">
                <a16:creationId xmlns:a16="http://schemas.microsoft.com/office/drawing/2014/main" id="{3109DAAC-17AB-8D13-14E8-E96D460B0B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2643188"/>
            <a:ext cx="6286500" cy="353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838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10F61-1D8E-A4DA-1DA9-C8708CC84F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001F3A-44A3-6BCC-847F-0CC032321C25}"/>
              </a:ext>
            </a:extLst>
          </p:cNvPr>
          <p:cNvSpPr>
            <a:spLocks noGrp="1"/>
          </p:cNvSpPr>
          <p:nvPr>
            <p:ph type="title"/>
          </p:nvPr>
        </p:nvSpPr>
        <p:spPr>
          <a:xfrm>
            <a:off x="838200" y="152005"/>
            <a:ext cx="10934700" cy="1325563"/>
          </a:xfrm>
        </p:spPr>
        <p:txBody>
          <a:bodyPr/>
          <a:lstStyle/>
          <a:p>
            <a:r>
              <a:rPr lang="en-US" dirty="0"/>
              <a:t>SSRF Mù (Blind SSRF)</a:t>
            </a:r>
          </a:p>
        </p:txBody>
      </p:sp>
      <p:sp>
        <p:nvSpPr>
          <p:cNvPr id="3" name="Content Placeholder 2">
            <a:extLst>
              <a:ext uri="{FF2B5EF4-FFF2-40B4-BE49-F238E27FC236}">
                <a16:creationId xmlns:a16="http://schemas.microsoft.com/office/drawing/2014/main" id="{FF0919F0-73AD-FC6D-5657-791930CFB552}"/>
              </a:ext>
            </a:extLst>
          </p:cNvPr>
          <p:cNvSpPr>
            <a:spLocks noGrp="1"/>
          </p:cNvSpPr>
          <p:nvPr>
            <p:ph idx="1"/>
          </p:nvPr>
        </p:nvSpPr>
        <p:spPr/>
        <p:txBody>
          <a:bodyPr>
            <a:normAutofit/>
          </a:bodyPr>
          <a:lstStyle/>
          <a:p>
            <a:pPr>
              <a:lnSpc>
                <a:spcPct val="150000"/>
              </a:lnSpc>
              <a:spcBef>
                <a:spcPct val="0"/>
              </a:spcBef>
              <a:spcAft>
                <a:spcPct val="0"/>
              </a:spcAft>
            </a:pPr>
            <a:r>
              <a:rPr lang="en-US" altLang="en-US" dirty="0">
                <a:sym typeface="+mn-ea"/>
              </a:rPr>
              <a:t>	</a:t>
            </a:r>
            <a:endParaRPr lang="vi-VN" altLang="en-US" sz="1400" dirty="0">
              <a:ln>
                <a:noFill/>
                <a:prstDash val="sysDot"/>
              </a:ln>
            </a:endParaRPr>
          </a:p>
          <a:p>
            <a:endParaRPr lang="en-US" dirty="0"/>
          </a:p>
        </p:txBody>
      </p:sp>
      <p:sp>
        <p:nvSpPr>
          <p:cNvPr id="12" name="Text 4">
            <a:extLst>
              <a:ext uri="{FF2B5EF4-FFF2-40B4-BE49-F238E27FC236}">
                <a16:creationId xmlns:a16="http://schemas.microsoft.com/office/drawing/2014/main" id="{A9208D28-7C39-9278-42C8-E871A7D45CB8}"/>
              </a:ext>
            </a:extLst>
          </p:cNvPr>
          <p:cNvSpPr/>
          <p:nvPr>
            <p:custDataLst>
              <p:tags r:id="rId1"/>
            </p:custDataLst>
          </p:nvPr>
        </p:nvSpPr>
        <p:spPr>
          <a:xfrm>
            <a:off x="387533" y="3256123"/>
            <a:ext cx="5184049" cy="1054388"/>
          </a:xfrm>
          <a:prstGeom prst="rect">
            <a:avLst/>
          </a:prstGeom>
          <a:noFill/>
        </p:spPr>
        <p:txBody>
          <a:bodyPr wrap="square" lIns="0" tIns="0" rIns="0" bIns="0" rtlCol="0" anchor="t">
            <a:normAutofit/>
          </a:bodyPr>
          <a:lstStyle/>
          <a:p>
            <a:pPr marL="0" indent="0" algn="l">
              <a:lnSpc>
                <a:spcPts val="2850"/>
              </a:lnSpc>
              <a:buNone/>
            </a:pPr>
            <a:endParaRPr lang="en-US" sz="1750" dirty="0">
              <a:solidFill>
                <a:schemeClr val="tx1"/>
              </a:solidFill>
              <a:cs typeface="Inter Medium" panose="02000503000000020004" pitchFamily="34" charset="-120"/>
            </a:endParaRPr>
          </a:p>
        </p:txBody>
      </p:sp>
      <p:sp>
        <p:nvSpPr>
          <p:cNvPr id="6" name="TextBox 5">
            <a:extLst>
              <a:ext uri="{FF2B5EF4-FFF2-40B4-BE49-F238E27FC236}">
                <a16:creationId xmlns:a16="http://schemas.microsoft.com/office/drawing/2014/main" id="{A23B6E27-2D44-47F2-E937-75C0D093A82F}"/>
              </a:ext>
            </a:extLst>
          </p:cNvPr>
          <p:cNvSpPr txBox="1"/>
          <p:nvPr/>
        </p:nvSpPr>
        <p:spPr>
          <a:xfrm>
            <a:off x="722434" y="1389671"/>
            <a:ext cx="10747131" cy="2800767"/>
          </a:xfrm>
          <a:prstGeom prst="rect">
            <a:avLst/>
          </a:prstGeom>
          <a:noFill/>
        </p:spPr>
        <p:txBody>
          <a:bodyPr wrap="square">
            <a:spAutoFit/>
          </a:bodyPr>
          <a:lstStyle/>
          <a:p>
            <a:r>
              <a:rPr lang="vi-VN" sz="2200" dirty="0">
                <a:latin typeface="Readex Pro" panose="020B0604020202020204" charset="-78"/>
                <a:cs typeface="Readex Pro" panose="020B0604020202020204" charset="-78"/>
              </a:rPr>
              <a:t>Đây là dạng SSRF phức tạp hơn vì ứng dụng không trả lại bất kỳ dữ liệu nào từ phản hồi của yêu cầu nội bộ. Kẻ tấn công phải sử dụng các kỹ thuật gián tiếp để xác nhận và khai thác lỗ hổng.</a:t>
            </a:r>
          </a:p>
          <a:p>
            <a:r>
              <a:rPr lang="vi-VN" sz="2200" b="1" dirty="0">
                <a:latin typeface="Readex Pro" panose="020B0604020202020204" charset="-78"/>
                <a:cs typeface="Readex Pro" panose="020B0604020202020204" charset="-78"/>
              </a:rPr>
              <a:t>Đặc điểm cốt lõi:</a:t>
            </a:r>
            <a:r>
              <a:rPr lang="vi-VN" sz="2200" dirty="0">
                <a:latin typeface="Readex Pro" panose="020B0604020202020204" charset="-78"/>
                <a:cs typeface="Readex Pro" panose="020B0604020202020204" charset="-78"/>
              </a:rPr>
              <a:t> </a:t>
            </a:r>
            <a:endParaRPr lang="en-US" sz="2200" dirty="0">
              <a:latin typeface="Readex Pro" panose="020B0604020202020204" charset="-78"/>
              <a:cs typeface="Readex Pro" panose="020B0604020202020204" charset="-78"/>
            </a:endParaRPr>
          </a:p>
          <a:p>
            <a:r>
              <a:rPr lang="en-US" sz="2200" dirty="0">
                <a:latin typeface="Readex Pro" panose="020B0604020202020204" charset="-78"/>
                <a:cs typeface="Readex Pro" panose="020B0604020202020204" charset="-78"/>
              </a:rPr>
              <a:t>         </a:t>
            </a:r>
            <a:r>
              <a:rPr lang="vi-VN" sz="2200" dirty="0">
                <a:latin typeface="Readex Pro" panose="020B0604020202020204" charset="-78"/>
                <a:cs typeface="Readex Pro" panose="020B0604020202020204" charset="-78"/>
              </a:rPr>
              <a:t>Ứng dụng thực hiện yêu cầu đến URL do kẻ tấn công cung cấp, nhưng </a:t>
            </a:r>
            <a:r>
              <a:rPr lang="vi-VN" sz="2200" b="1" dirty="0">
                <a:latin typeface="Readex Pro" panose="020B0604020202020204" charset="-78"/>
                <a:cs typeface="Readex Pro" panose="020B0604020202020204" charset="-78"/>
              </a:rPr>
              <a:t>không hiển thị kết quả hay bất kỳ dữ liệu nào</a:t>
            </a:r>
            <a:r>
              <a:rPr lang="vi-VN" sz="2200" dirty="0">
                <a:latin typeface="Readex Pro" panose="020B0604020202020204" charset="-78"/>
                <a:cs typeface="Readex Pro" panose="020B0604020202020204" charset="-78"/>
              </a:rPr>
              <a:t> từ phản hồi đó. Kẻ tấn công chỉ nhận được một thông báo chung chung (ví dụ: "Hành động đã hoàn thành") hoặc không có gì thay đổi.</a:t>
            </a:r>
          </a:p>
        </p:txBody>
      </p:sp>
    </p:spTree>
    <p:extLst>
      <p:ext uri="{BB962C8B-B14F-4D97-AF65-F5344CB8AC3E}">
        <p14:creationId xmlns:p14="http://schemas.microsoft.com/office/powerpoint/2010/main" val="1012338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D8A06-541E-CDAC-5E1E-72740FCF5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F8C9C6-0824-D06A-B885-E4D7949042B9}"/>
              </a:ext>
            </a:extLst>
          </p:cNvPr>
          <p:cNvSpPr>
            <a:spLocks noGrp="1"/>
          </p:cNvSpPr>
          <p:nvPr>
            <p:ph type="title"/>
          </p:nvPr>
        </p:nvSpPr>
        <p:spPr>
          <a:xfrm>
            <a:off x="838200" y="152005"/>
            <a:ext cx="10934700" cy="1325563"/>
          </a:xfrm>
        </p:spPr>
        <p:txBody>
          <a:bodyPr/>
          <a:lstStyle/>
          <a:p>
            <a:r>
              <a:rPr lang="en-US" dirty="0" err="1"/>
              <a:t>Luồng</a:t>
            </a:r>
            <a:r>
              <a:rPr lang="en-US" dirty="0"/>
              <a:t> </a:t>
            </a:r>
            <a:r>
              <a:rPr lang="en-US" dirty="0" err="1"/>
              <a:t>hoạt</a:t>
            </a:r>
            <a:r>
              <a:rPr lang="en-US" dirty="0"/>
              <a:t> </a:t>
            </a:r>
            <a:r>
              <a:rPr lang="en-US" dirty="0" err="1"/>
              <a:t>động</a:t>
            </a:r>
            <a:r>
              <a:rPr lang="en-US" dirty="0"/>
              <a:t> SSRF Mù (Blind SSRF)</a:t>
            </a:r>
          </a:p>
        </p:txBody>
      </p:sp>
      <p:sp>
        <p:nvSpPr>
          <p:cNvPr id="3" name="Content Placeholder 2">
            <a:extLst>
              <a:ext uri="{FF2B5EF4-FFF2-40B4-BE49-F238E27FC236}">
                <a16:creationId xmlns:a16="http://schemas.microsoft.com/office/drawing/2014/main" id="{AC0C7AFD-C5A0-83E0-2A68-B8BF3A49FCA9}"/>
              </a:ext>
            </a:extLst>
          </p:cNvPr>
          <p:cNvSpPr>
            <a:spLocks noGrp="1"/>
          </p:cNvSpPr>
          <p:nvPr>
            <p:ph idx="1"/>
          </p:nvPr>
        </p:nvSpPr>
        <p:spPr/>
        <p:txBody>
          <a:bodyPr>
            <a:normAutofit/>
          </a:bodyPr>
          <a:lstStyle/>
          <a:p>
            <a:pPr>
              <a:lnSpc>
                <a:spcPct val="150000"/>
              </a:lnSpc>
              <a:spcBef>
                <a:spcPct val="0"/>
              </a:spcBef>
              <a:spcAft>
                <a:spcPct val="0"/>
              </a:spcAft>
            </a:pPr>
            <a:r>
              <a:rPr lang="en-US" altLang="en-US" dirty="0">
                <a:sym typeface="+mn-ea"/>
              </a:rPr>
              <a:t>	</a:t>
            </a:r>
            <a:endParaRPr lang="vi-VN" altLang="en-US" sz="1400" dirty="0">
              <a:ln>
                <a:noFill/>
                <a:prstDash val="sysDot"/>
              </a:ln>
            </a:endParaRPr>
          </a:p>
          <a:p>
            <a:endParaRPr lang="en-US" dirty="0"/>
          </a:p>
        </p:txBody>
      </p:sp>
      <p:sp>
        <p:nvSpPr>
          <p:cNvPr id="12" name="Text 4">
            <a:extLst>
              <a:ext uri="{FF2B5EF4-FFF2-40B4-BE49-F238E27FC236}">
                <a16:creationId xmlns:a16="http://schemas.microsoft.com/office/drawing/2014/main" id="{3CB9D943-EFFA-8D54-9AAA-751DAE225658}"/>
              </a:ext>
            </a:extLst>
          </p:cNvPr>
          <p:cNvSpPr/>
          <p:nvPr>
            <p:custDataLst>
              <p:tags r:id="rId1"/>
            </p:custDataLst>
          </p:nvPr>
        </p:nvSpPr>
        <p:spPr>
          <a:xfrm>
            <a:off x="387533" y="3256123"/>
            <a:ext cx="5184049" cy="1054388"/>
          </a:xfrm>
          <a:prstGeom prst="rect">
            <a:avLst/>
          </a:prstGeom>
          <a:noFill/>
        </p:spPr>
        <p:txBody>
          <a:bodyPr wrap="square" lIns="0" tIns="0" rIns="0" bIns="0" rtlCol="0" anchor="t">
            <a:normAutofit/>
          </a:bodyPr>
          <a:lstStyle/>
          <a:p>
            <a:pPr marL="0" indent="0" algn="l">
              <a:lnSpc>
                <a:spcPts val="2850"/>
              </a:lnSpc>
              <a:buNone/>
            </a:pPr>
            <a:endParaRPr lang="en-US" sz="1750" dirty="0">
              <a:solidFill>
                <a:schemeClr val="tx1"/>
              </a:solidFill>
              <a:cs typeface="Inter Medium" panose="02000503000000020004" pitchFamily="34" charset="-120"/>
            </a:endParaRPr>
          </a:p>
        </p:txBody>
      </p:sp>
      <p:pic>
        <p:nvPicPr>
          <p:cNvPr id="4" name="Picture 3">
            <a:extLst>
              <a:ext uri="{FF2B5EF4-FFF2-40B4-BE49-F238E27FC236}">
                <a16:creationId xmlns:a16="http://schemas.microsoft.com/office/drawing/2014/main" id="{A57D5189-7AE4-FD42-15D3-BAB8B92F83B5}"/>
              </a:ext>
            </a:extLst>
          </p:cNvPr>
          <p:cNvPicPr/>
          <p:nvPr/>
        </p:nvPicPr>
        <p:blipFill>
          <a:blip r:embed="rId3"/>
          <a:stretch>
            <a:fillRect/>
          </a:stretch>
        </p:blipFill>
        <p:spPr>
          <a:xfrm>
            <a:off x="838200" y="1298445"/>
            <a:ext cx="10339791" cy="4792210"/>
          </a:xfrm>
          <a:prstGeom prst="rect">
            <a:avLst/>
          </a:prstGeom>
        </p:spPr>
      </p:pic>
    </p:spTree>
    <p:extLst>
      <p:ext uri="{BB962C8B-B14F-4D97-AF65-F5344CB8AC3E}">
        <p14:creationId xmlns:p14="http://schemas.microsoft.com/office/powerpoint/2010/main" val="4020829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9C82-E165-4291-296C-0B6D296854DE}"/>
              </a:ext>
            </a:extLst>
          </p:cNvPr>
          <p:cNvSpPr>
            <a:spLocks noGrp="1"/>
          </p:cNvSpPr>
          <p:nvPr>
            <p:ph type="ctrTitle"/>
          </p:nvPr>
        </p:nvSpPr>
        <p:spPr/>
        <p:txBody>
          <a:bodyPr>
            <a:normAutofit fontScale="90000"/>
          </a:bodyPr>
          <a:lstStyle/>
          <a:p>
            <a:r>
              <a:rPr lang="en-US" dirty="0"/>
              <a:t>SERVER-SIDE REQUEST FORGERY (SSRF)</a:t>
            </a:r>
            <a:br>
              <a:rPr lang="en-US" dirty="0"/>
            </a:br>
            <a:r>
              <a:rPr lang="en-US" dirty="0"/>
              <a:t>(GIẢ MẠO YÊU CẦU PHÍA SERVER)</a:t>
            </a:r>
          </a:p>
        </p:txBody>
      </p:sp>
      <p:sp>
        <p:nvSpPr>
          <p:cNvPr id="3" name="Subtitle 2">
            <a:extLst>
              <a:ext uri="{FF2B5EF4-FFF2-40B4-BE49-F238E27FC236}">
                <a16:creationId xmlns:a16="http://schemas.microsoft.com/office/drawing/2014/main" id="{D1AB227C-F72B-0A3A-1BA0-B974084F3559}"/>
              </a:ext>
            </a:extLst>
          </p:cNvPr>
          <p:cNvSpPr>
            <a:spLocks noGrp="1"/>
          </p:cNvSpPr>
          <p:nvPr>
            <p:ph type="subTitle" idx="1"/>
          </p:nvPr>
        </p:nvSpPr>
        <p:spPr/>
        <p:txBody>
          <a:bodyPr/>
          <a:lstStyle/>
          <a:p>
            <a:r>
              <a:rPr lang="en-US" dirty="0" err="1"/>
              <a:t>Nhóm</a:t>
            </a:r>
            <a:r>
              <a:rPr lang="en-US" dirty="0"/>
              <a:t> 10</a:t>
            </a:r>
          </a:p>
          <a:p>
            <a:endParaRPr lang="en-US" dirty="0"/>
          </a:p>
        </p:txBody>
      </p:sp>
      <p:sp>
        <p:nvSpPr>
          <p:cNvPr id="4" name="Text Placeholder 3">
            <a:extLst>
              <a:ext uri="{FF2B5EF4-FFF2-40B4-BE49-F238E27FC236}">
                <a16:creationId xmlns:a16="http://schemas.microsoft.com/office/drawing/2014/main" id="{22A2249C-51C8-C10F-ACF3-9A8B868F97F6}"/>
              </a:ext>
            </a:extLst>
          </p:cNvPr>
          <p:cNvSpPr>
            <a:spLocks noGrp="1"/>
          </p:cNvSpPr>
          <p:nvPr>
            <p:ph type="body" sz="quarter" idx="12"/>
          </p:nvPr>
        </p:nvSpPr>
        <p:spPr/>
        <p:txBody>
          <a:bodyPr/>
          <a:lstStyle/>
          <a:p>
            <a:r>
              <a:rPr lang="en-US" dirty="0"/>
              <a:t>GIẢNG VIÊN HƯỚNG DẪN: TS. PHAN THƯỢNG CANG</a:t>
            </a:r>
          </a:p>
          <a:p>
            <a:endParaRPr lang="en-US" dirty="0"/>
          </a:p>
        </p:txBody>
      </p:sp>
    </p:spTree>
    <p:extLst>
      <p:ext uri="{BB962C8B-B14F-4D97-AF65-F5344CB8AC3E}">
        <p14:creationId xmlns:p14="http://schemas.microsoft.com/office/powerpoint/2010/main" val="731403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641A2-F76D-D190-8237-88EEA2A94E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0F07B4-9230-E4AD-3972-32EC6072963C}"/>
              </a:ext>
            </a:extLst>
          </p:cNvPr>
          <p:cNvSpPr>
            <a:spLocks noGrp="1"/>
          </p:cNvSpPr>
          <p:nvPr>
            <p:ph type="ctrTitle"/>
          </p:nvPr>
        </p:nvSpPr>
        <p:spPr>
          <a:xfrm>
            <a:off x="1443567" y="1773238"/>
            <a:ext cx="10029565" cy="1655762"/>
          </a:xfrm>
        </p:spPr>
        <p:txBody>
          <a:bodyPr/>
          <a:lstStyle/>
          <a:p>
            <a:r>
              <a:rPr lang="en-US" dirty="0"/>
              <a:t>CÁC KĨ THUẬT TẤN CÔNG SSRF</a:t>
            </a:r>
            <a:br>
              <a:rPr lang="en-US" dirty="0"/>
            </a:br>
            <a:r>
              <a:rPr lang="en-US" dirty="0"/>
              <a:t>NÂNG CAO</a:t>
            </a:r>
          </a:p>
        </p:txBody>
      </p:sp>
      <p:sp>
        <p:nvSpPr>
          <p:cNvPr id="3" name="Subtitle 2">
            <a:extLst>
              <a:ext uri="{FF2B5EF4-FFF2-40B4-BE49-F238E27FC236}">
                <a16:creationId xmlns:a16="http://schemas.microsoft.com/office/drawing/2014/main" id="{EA3DC21B-AC13-2724-F710-E11174B626E2}"/>
              </a:ext>
            </a:extLst>
          </p:cNvPr>
          <p:cNvSpPr>
            <a:spLocks noGrp="1"/>
          </p:cNvSpPr>
          <p:nvPr>
            <p:ph type="subTitle" idx="1"/>
          </p:nvPr>
        </p:nvSpPr>
        <p:spPr>
          <a:xfrm>
            <a:off x="1443566" y="3428999"/>
            <a:ext cx="10029565" cy="796491"/>
          </a:xfrm>
        </p:spPr>
        <p:txBody>
          <a:bodyPr/>
          <a:lstStyle/>
          <a:p>
            <a:endParaRPr lang="en-US"/>
          </a:p>
        </p:txBody>
      </p:sp>
    </p:spTree>
    <p:extLst>
      <p:ext uri="{BB962C8B-B14F-4D97-AF65-F5344CB8AC3E}">
        <p14:creationId xmlns:p14="http://schemas.microsoft.com/office/powerpoint/2010/main" val="497202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56C1B-EF2C-4F40-0FA1-8BAFAB81C5DE}"/>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D0E2AA1E-3D54-A400-4FB4-279F00C437BF}"/>
              </a:ext>
            </a:extLst>
          </p:cNvPr>
          <p:cNvSpPr/>
          <p:nvPr>
            <p:custDataLst>
              <p:tags r:id="rId1"/>
            </p:custDataLst>
          </p:nvPr>
        </p:nvSpPr>
        <p:spPr>
          <a:xfrm>
            <a:off x="492068" y="76854"/>
            <a:ext cx="11387394" cy="720681"/>
          </a:xfrm>
          <a:prstGeom prst="rect">
            <a:avLst/>
          </a:prstGeom>
          <a:noFill/>
        </p:spPr>
        <p:txBody>
          <a:bodyPr wrap="square" lIns="0" tIns="0" rIns="0" bIns="0" rtlCol="0" anchor="t">
            <a:normAutofit/>
          </a:bodyPr>
          <a:lstStyle/>
          <a:p>
            <a:pPr marL="0" indent="0" algn="l">
              <a:lnSpc>
                <a:spcPts val="2550"/>
              </a:lnSpc>
              <a:buNone/>
            </a:pPr>
            <a:r>
              <a:rPr lang="en-US" dirty="0">
                <a:solidFill>
                  <a:schemeClr val="tx1"/>
                </a:solidFill>
                <a:latin typeface="Readex Pro" panose="020B0604020202020204" charset="-78"/>
                <a:cs typeface="Readex Pro" panose="020B0604020202020204" charset="-78"/>
              </a:rPr>
              <a:t>SSRF thường là bước sơ bộ, được kết hợp với các lỗ hổng khác </a:t>
            </a:r>
            <a:r>
              <a:rPr lang="en-US" dirty="0" err="1">
                <a:solidFill>
                  <a:schemeClr val="tx1"/>
                </a:solidFill>
                <a:latin typeface="Readex Pro" panose="020B0604020202020204" charset="-78"/>
                <a:cs typeface="Readex Pro" panose="020B0604020202020204" charset="-78"/>
              </a:rPr>
              <a:t>để</a:t>
            </a:r>
            <a:r>
              <a:rPr lang="en-US" dirty="0">
                <a:solidFill>
                  <a:schemeClr val="tx1"/>
                </a:solidFill>
                <a:latin typeface="Readex Pro" panose="020B0604020202020204" charset="-78"/>
                <a:cs typeface="Readex Pro" panose="020B0604020202020204" charset="-78"/>
              </a:rPr>
              <a:t> </a:t>
            </a:r>
            <a:r>
              <a:rPr lang="en-US" dirty="0" err="1">
                <a:solidFill>
                  <a:schemeClr val="tx1"/>
                </a:solidFill>
                <a:latin typeface="Readex Pro" panose="020B0604020202020204" charset="-78"/>
                <a:cs typeface="Readex Pro" panose="020B0604020202020204" charset="-78"/>
              </a:rPr>
              <a:t>thực</a:t>
            </a:r>
            <a:r>
              <a:rPr lang="en-US" dirty="0">
                <a:solidFill>
                  <a:schemeClr val="tx1"/>
                </a:solidFill>
                <a:latin typeface="Readex Pro" panose="020B0604020202020204" charset="-78"/>
                <a:cs typeface="Readex Pro" panose="020B0604020202020204" charset="-78"/>
              </a:rPr>
              <a:t> </a:t>
            </a:r>
            <a:r>
              <a:rPr lang="en-US" dirty="0" err="1">
                <a:solidFill>
                  <a:schemeClr val="tx1"/>
                </a:solidFill>
                <a:latin typeface="Readex Pro" panose="020B0604020202020204" charset="-78"/>
                <a:cs typeface="Readex Pro" panose="020B0604020202020204" charset="-78"/>
              </a:rPr>
              <a:t>hiện</a:t>
            </a:r>
            <a:r>
              <a:rPr lang="en-US" dirty="0">
                <a:solidFill>
                  <a:schemeClr val="tx1"/>
                </a:solidFill>
                <a:latin typeface="Readex Pro" panose="020B0604020202020204" charset="-78"/>
                <a:cs typeface="Readex Pro" panose="020B0604020202020204" charset="-78"/>
              </a:rPr>
              <a:t> </a:t>
            </a:r>
            <a:r>
              <a:rPr lang="en-US" dirty="0" err="1">
                <a:solidFill>
                  <a:schemeClr val="tx1"/>
                </a:solidFill>
                <a:latin typeface="Readex Pro" panose="020B0604020202020204" charset="-78"/>
                <a:cs typeface="Readex Pro" panose="020B0604020202020204" charset="-78"/>
              </a:rPr>
              <a:t>các</a:t>
            </a:r>
            <a:r>
              <a:rPr lang="en-US" dirty="0">
                <a:solidFill>
                  <a:schemeClr val="tx1"/>
                </a:solidFill>
                <a:latin typeface="Readex Pro" panose="020B0604020202020204" charset="-78"/>
                <a:cs typeface="Readex Pro" panose="020B0604020202020204" charset="-78"/>
              </a:rPr>
              <a:t> </a:t>
            </a:r>
            <a:r>
              <a:rPr lang="en-US" dirty="0" err="1">
                <a:solidFill>
                  <a:schemeClr val="tx1"/>
                </a:solidFill>
                <a:latin typeface="Readex Pro" panose="020B0604020202020204" charset="-78"/>
                <a:cs typeface="Readex Pro" panose="020B0604020202020204" charset="-78"/>
              </a:rPr>
              <a:t>hành</a:t>
            </a:r>
            <a:r>
              <a:rPr lang="en-US" dirty="0">
                <a:solidFill>
                  <a:schemeClr val="tx1"/>
                </a:solidFill>
                <a:latin typeface="Readex Pro" panose="020B0604020202020204" charset="-78"/>
                <a:cs typeface="Readex Pro" panose="020B0604020202020204" charset="-78"/>
              </a:rPr>
              <a:t> vi </a:t>
            </a:r>
            <a:r>
              <a:rPr lang="en-US" dirty="0" err="1">
                <a:solidFill>
                  <a:schemeClr val="tx1"/>
                </a:solidFill>
                <a:latin typeface="Readex Pro" panose="020B0604020202020204" charset="-78"/>
                <a:cs typeface="Readex Pro" panose="020B0604020202020204" charset="-78"/>
              </a:rPr>
              <a:t>tấn</a:t>
            </a:r>
            <a:r>
              <a:rPr lang="en-US" dirty="0">
                <a:solidFill>
                  <a:schemeClr val="tx1"/>
                </a:solidFill>
                <a:latin typeface="Readex Pro" panose="020B0604020202020204" charset="-78"/>
                <a:cs typeface="Readex Pro" panose="020B0604020202020204" charset="-78"/>
              </a:rPr>
              <a:t> </a:t>
            </a:r>
            <a:r>
              <a:rPr lang="en-US" dirty="0" err="1">
                <a:solidFill>
                  <a:schemeClr val="tx1"/>
                </a:solidFill>
                <a:latin typeface="Readex Pro" panose="020B0604020202020204" charset="-78"/>
                <a:cs typeface="Readex Pro" panose="020B0604020202020204" charset="-78"/>
              </a:rPr>
              <a:t>công</a:t>
            </a:r>
            <a:r>
              <a:rPr lang="en-US" dirty="0">
                <a:solidFill>
                  <a:schemeClr val="tx1"/>
                </a:solidFill>
                <a:latin typeface="Readex Pro" panose="020B0604020202020204" charset="-78"/>
                <a:cs typeface="Readex Pro" panose="020B0604020202020204" charset="-78"/>
              </a:rPr>
              <a:t> </a:t>
            </a:r>
            <a:r>
              <a:rPr lang="en-US" dirty="0" err="1">
                <a:solidFill>
                  <a:schemeClr val="tx1"/>
                </a:solidFill>
                <a:latin typeface="Readex Pro" panose="020B0604020202020204" charset="-78"/>
                <a:cs typeface="Readex Pro" panose="020B0604020202020204" charset="-78"/>
              </a:rPr>
              <a:t>nghiêm</a:t>
            </a:r>
            <a:r>
              <a:rPr lang="en-US" dirty="0">
                <a:solidFill>
                  <a:schemeClr val="tx1"/>
                </a:solidFill>
                <a:latin typeface="Readex Pro" panose="020B0604020202020204" charset="-78"/>
                <a:cs typeface="Readex Pro" panose="020B0604020202020204" charset="-78"/>
              </a:rPr>
              <a:t> </a:t>
            </a:r>
            <a:r>
              <a:rPr lang="en-US" dirty="0" err="1">
                <a:solidFill>
                  <a:schemeClr val="tx1"/>
                </a:solidFill>
                <a:latin typeface="Readex Pro" panose="020B0604020202020204" charset="-78"/>
                <a:cs typeface="Readex Pro" panose="020B0604020202020204" charset="-78"/>
              </a:rPr>
              <a:t>trọng</a:t>
            </a:r>
            <a:r>
              <a:rPr lang="en-US" dirty="0">
                <a:solidFill>
                  <a:schemeClr val="tx1"/>
                </a:solidFill>
                <a:latin typeface="Readex Pro" panose="020B0604020202020204" charset="-78"/>
                <a:cs typeface="Readex Pro" panose="020B0604020202020204" charset="-78"/>
              </a:rPr>
              <a:t> </a:t>
            </a:r>
            <a:r>
              <a:rPr lang="en-US" dirty="0" err="1">
                <a:solidFill>
                  <a:schemeClr val="tx1"/>
                </a:solidFill>
                <a:latin typeface="Readex Pro" panose="020B0604020202020204" charset="-78"/>
                <a:cs typeface="Readex Pro" panose="020B0604020202020204" charset="-78"/>
              </a:rPr>
              <a:t>hơn</a:t>
            </a:r>
            <a:r>
              <a:rPr lang="en-US" dirty="0">
                <a:solidFill>
                  <a:schemeClr val="tx1"/>
                </a:solidFill>
                <a:latin typeface="Readex Pro" panose="020B0604020202020204" charset="-78"/>
                <a:cs typeface="Readex Pro" panose="020B0604020202020204" charset="-78"/>
              </a:rPr>
              <a:t> .</a:t>
            </a:r>
          </a:p>
        </p:txBody>
      </p:sp>
      <p:pic>
        <p:nvPicPr>
          <p:cNvPr id="4" name="Image 0" descr="preencoded.png">
            <a:extLst>
              <a:ext uri="{FF2B5EF4-FFF2-40B4-BE49-F238E27FC236}">
                <a16:creationId xmlns:a16="http://schemas.microsoft.com/office/drawing/2014/main" id="{A11DACE1-160E-B0F7-844E-2F48B76D30C5}"/>
              </a:ext>
            </a:extLst>
          </p:cNvPr>
          <p:cNvPicPr>
            <a:picLocks noChangeAspect="1"/>
          </p:cNvPicPr>
          <p:nvPr>
            <p:custDataLst>
              <p:tags r:id="rId2"/>
            </p:custDataLst>
          </p:nvPr>
        </p:nvPicPr>
        <p:blipFill>
          <a:blip r:embed="rId9"/>
          <a:stretch>
            <a:fillRect/>
          </a:stretch>
        </p:blipFill>
        <p:spPr>
          <a:xfrm>
            <a:off x="491349" y="858555"/>
            <a:ext cx="508516" cy="508516"/>
          </a:xfrm>
          <a:prstGeom prst="rect">
            <a:avLst/>
          </a:prstGeom>
        </p:spPr>
      </p:pic>
      <p:sp>
        <p:nvSpPr>
          <p:cNvPr id="5" name="Text 2">
            <a:extLst>
              <a:ext uri="{FF2B5EF4-FFF2-40B4-BE49-F238E27FC236}">
                <a16:creationId xmlns:a16="http://schemas.microsoft.com/office/drawing/2014/main" id="{C269CE50-21F0-65F7-619C-189EC7A21AB7}"/>
              </a:ext>
            </a:extLst>
          </p:cNvPr>
          <p:cNvSpPr/>
          <p:nvPr>
            <p:custDataLst>
              <p:tags r:id="rId3"/>
            </p:custDataLst>
          </p:nvPr>
        </p:nvSpPr>
        <p:spPr>
          <a:xfrm>
            <a:off x="491349" y="1551632"/>
            <a:ext cx="4103608" cy="317897"/>
          </a:xfrm>
          <a:prstGeom prst="rect">
            <a:avLst/>
          </a:prstGeom>
          <a:noFill/>
        </p:spPr>
        <p:txBody>
          <a:bodyPr wrap="none" lIns="0" tIns="0" rIns="0" bIns="0" rtlCol="0" anchor="t"/>
          <a:lstStyle/>
          <a:p>
            <a:pPr marL="0" indent="0" algn="l">
              <a:lnSpc>
                <a:spcPts val="2500"/>
              </a:lnSpc>
              <a:buNone/>
            </a:pPr>
            <a:r>
              <a:rPr lang="en-US" sz="2000" dirty="0">
                <a:solidFill>
                  <a:schemeClr val="accent1"/>
                </a:solidFill>
                <a:latin typeface="Readex Pro" panose="020B0604020202020204" charset="-78"/>
                <a:cs typeface="Readex Pro" panose="020B0604020202020204" charset="-78"/>
              </a:rPr>
              <a:t>SSRF đến Local File Inclusion (LFI)</a:t>
            </a:r>
          </a:p>
        </p:txBody>
      </p:sp>
      <p:sp>
        <p:nvSpPr>
          <p:cNvPr id="6" name="Text 3">
            <a:extLst>
              <a:ext uri="{FF2B5EF4-FFF2-40B4-BE49-F238E27FC236}">
                <a16:creationId xmlns:a16="http://schemas.microsoft.com/office/drawing/2014/main" id="{199993BF-0249-63C4-53D4-C73C883D870A}"/>
              </a:ext>
            </a:extLst>
          </p:cNvPr>
          <p:cNvSpPr/>
          <p:nvPr>
            <p:custDataLst>
              <p:tags r:id="rId4"/>
            </p:custDataLst>
          </p:nvPr>
        </p:nvSpPr>
        <p:spPr>
          <a:xfrm>
            <a:off x="492068" y="2013173"/>
            <a:ext cx="11387394" cy="975836"/>
          </a:xfrm>
          <a:prstGeom prst="rect">
            <a:avLst/>
          </a:prstGeom>
          <a:noFill/>
        </p:spPr>
        <p:txBody>
          <a:bodyPr wrap="square" lIns="0" tIns="0" rIns="0" bIns="0" rtlCol="0" anchor="t">
            <a:normAutofit/>
          </a:bodyPr>
          <a:lstStyle/>
          <a:p>
            <a:pPr marL="0" indent="0" algn="just">
              <a:lnSpc>
                <a:spcPts val="2550"/>
              </a:lnSpc>
              <a:buNone/>
            </a:pPr>
            <a:r>
              <a:rPr lang="en-US" sz="1700" dirty="0">
                <a:solidFill>
                  <a:schemeClr val="tx1"/>
                </a:solidFill>
                <a:latin typeface="Readex Pro" panose="020B0604020202020204" charset="-78"/>
                <a:cs typeface="Readex Pro" panose="020B0604020202020204" charset="-78"/>
              </a:rPr>
              <a:t>Thao túng yêu cầu để đọc hoặc bao gồm các tệp cục bộ từ hệ thống tệp của máy chủ (ví dụ: file:///etc/passwd). Điều này có thể làm lộ các tệp cấu hình, mã nguồn hoặc dữ liệu nhạy cảm.</a:t>
            </a:r>
          </a:p>
        </p:txBody>
      </p:sp>
      <p:pic>
        <p:nvPicPr>
          <p:cNvPr id="7" name="Image 1" descr="preencoded.png">
            <a:extLst>
              <a:ext uri="{FF2B5EF4-FFF2-40B4-BE49-F238E27FC236}">
                <a16:creationId xmlns:a16="http://schemas.microsoft.com/office/drawing/2014/main" id="{6BB8A37C-4C50-D6DB-00EC-6B9CE1F7B9B5}"/>
              </a:ext>
            </a:extLst>
          </p:cNvPr>
          <p:cNvPicPr>
            <a:picLocks noChangeAspect="1"/>
          </p:cNvPicPr>
          <p:nvPr>
            <p:custDataLst>
              <p:tags r:id="rId5"/>
            </p:custDataLst>
          </p:nvPr>
        </p:nvPicPr>
        <p:blipFill>
          <a:blip r:embed="rId10"/>
          <a:stretch>
            <a:fillRect/>
          </a:stretch>
        </p:blipFill>
        <p:spPr>
          <a:xfrm>
            <a:off x="492068" y="3594195"/>
            <a:ext cx="507797" cy="508516"/>
          </a:xfrm>
          <a:prstGeom prst="rect">
            <a:avLst/>
          </a:prstGeom>
        </p:spPr>
      </p:pic>
      <p:sp>
        <p:nvSpPr>
          <p:cNvPr id="8" name="Text 4">
            <a:extLst>
              <a:ext uri="{FF2B5EF4-FFF2-40B4-BE49-F238E27FC236}">
                <a16:creationId xmlns:a16="http://schemas.microsoft.com/office/drawing/2014/main" id="{130B3141-CD07-1D4E-059C-72985885DFB6}"/>
              </a:ext>
            </a:extLst>
          </p:cNvPr>
          <p:cNvSpPr/>
          <p:nvPr>
            <p:custDataLst>
              <p:tags r:id="rId6"/>
            </p:custDataLst>
          </p:nvPr>
        </p:nvSpPr>
        <p:spPr>
          <a:xfrm>
            <a:off x="492068" y="4356909"/>
            <a:ext cx="7802062" cy="317897"/>
          </a:xfrm>
          <a:prstGeom prst="rect">
            <a:avLst/>
          </a:prstGeom>
          <a:noFill/>
        </p:spPr>
        <p:txBody>
          <a:bodyPr wrap="none" lIns="0" tIns="0" rIns="0" bIns="0" rtlCol="0" anchor="t"/>
          <a:lstStyle/>
          <a:p>
            <a:pPr marL="0" indent="0" algn="l">
              <a:lnSpc>
                <a:spcPts val="2500"/>
              </a:lnSpc>
              <a:buNone/>
            </a:pPr>
            <a:r>
              <a:rPr lang="en-US" sz="2000" dirty="0">
                <a:solidFill>
                  <a:schemeClr val="accent1"/>
                </a:solidFill>
                <a:latin typeface="Readex Pro" panose="020B0604020202020204" charset="-78"/>
                <a:cs typeface="Readex Pro" panose="020B0604020202020204" charset="-78"/>
              </a:rPr>
              <a:t>SSRF đến Quét cổng (Port Scanning)</a:t>
            </a:r>
          </a:p>
        </p:txBody>
      </p:sp>
      <p:sp>
        <p:nvSpPr>
          <p:cNvPr id="9" name="Text 5">
            <a:extLst>
              <a:ext uri="{FF2B5EF4-FFF2-40B4-BE49-F238E27FC236}">
                <a16:creationId xmlns:a16="http://schemas.microsoft.com/office/drawing/2014/main" id="{8C0543FD-1929-5CBD-A7B3-583E29008624}"/>
              </a:ext>
            </a:extLst>
          </p:cNvPr>
          <p:cNvSpPr/>
          <p:nvPr>
            <p:custDataLst>
              <p:tags r:id="rId7"/>
            </p:custDataLst>
          </p:nvPr>
        </p:nvSpPr>
        <p:spPr>
          <a:xfrm>
            <a:off x="492068" y="4796845"/>
            <a:ext cx="11387394" cy="975836"/>
          </a:xfrm>
          <a:prstGeom prst="rect">
            <a:avLst/>
          </a:prstGeom>
          <a:noFill/>
        </p:spPr>
        <p:txBody>
          <a:bodyPr wrap="square" lIns="0" tIns="0" rIns="0" bIns="0" rtlCol="0" anchor="t">
            <a:normAutofit/>
          </a:bodyPr>
          <a:lstStyle/>
          <a:p>
            <a:pPr marL="0" indent="0" algn="just">
              <a:lnSpc>
                <a:spcPts val="2550"/>
              </a:lnSpc>
              <a:buNone/>
            </a:pPr>
            <a:r>
              <a:rPr lang="en-US" sz="1700" dirty="0">
                <a:solidFill>
                  <a:schemeClr val="tx1"/>
                </a:solidFill>
                <a:latin typeface="Readex Pro" panose="020B0604020202020204" charset="-78"/>
                <a:cs typeface="Readex Pro" panose="020B0604020202020204" charset="-78"/>
              </a:rPr>
              <a:t>Lợi dụng SSRF để quét các cổng trên các hệ thống nội bộ, phát hiện các dịch vụ mở hoặc lỗ hổng. Điều này cung cấp một chỗ đứng trinh sát trong mạng nội bộ.</a:t>
            </a:r>
          </a:p>
        </p:txBody>
      </p:sp>
    </p:spTree>
    <p:extLst>
      <p:ext uri="{BB962C8B-B14F-4D97-AF65-F5344CB8AC3E}">
        <p14:creationId xmlns:p14="http://schemas.microsoft.com/office/powerpoint/2010/main" val="2860518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0726B-A040-338B-11CA-BF793F967174}"/>
            </a:ext>
          </a:extLst>
        </p:cNvPr>
        <p:cNvGrpSpPr/>
        <p:nvPr/>
      </p:nvGrpSpPr>
      <p:grpSpPr>
        <a:xfrm>
          <a:off x="0" y="0"/>
          <a:ext cx="0" cy="0"/>
          <a:chOff x="0" y="0"/>
          <a:chExt cx="0" cy="0"/>
        </a:xfrm>
      </p:grpSpPr>
      <p:pic>
        <p:nvPicPr>
          <p:cNvPr id="2" name="Image 2" descr="preencoded.png">
            <a:extLst>
              <a:ext uri="{FF2B5EF4-FFF2-40B4-BE49-F238E27FC236}">
                <a16:creationId xmlns:a16="http://schemas.microsoft.com/office/drawing/2014/main" id="{F376CCA7-18EC-7C42-16CC-9AE7F8F28E9D}"/>
              </a:ext>
            </a:extLst>
          </p:cNvPr>
          <p:cNvPicPr>
            <a:picLocks noChangeAspect="1"/>
          </p:cNvPicPr>
          <p:nvPr>
            <p:custDataLst>
              <p:tags r:id="rId1"/>
            </p:custDataLst>
          </p:nvPr>
        </p:nvPicPr>
        <p:blipFill>
          <a:blip r:embed="rId8"/>
          <a:stretch>
            <a:fillRect/>
          </a:stretch>
        </p:blipFill>
        <p:spPr>
          <a:xfrm>
            <a:off x="491949" y="322899"/>
            <a:ext cx="508516" cy="508516"/>
          </a:xfrm>
          <a:prstGeom prst="rect">
            <a:avLst/>
          </a:prstGeom>
        </p:spPr>
      </p:pic>
      <p:sp>
        <p:nvSpPr>
          <p:cNvPr id="10" name="Text 6">
            <a:extLst>
              <a:ext uri="{FF2B5EF4-FFF2-40B4-BE49-F238E27FC236}">
                <a16:creationId xmlns:a16="http://schemas.microsoft.com/office/drawing/2014/main" id="{8999D77B-82B9-84B9-B00C-B2AF4CFD692B}"/>
              </a:ext>
            </a:extLst>
          </p:cNvPr>
          <p:cNvSpPr/>
          <p:nvPr>
            <p:custDataLst>
              <p:tags r:id="rId2"/>
            </p:custDataLst>
          </p:nvPr>
        </p:nvSpPr>
        <p:spPr>
          <a:xfrm>
            <a:off x="492068" y="1130617"/>
            <a:ext cx="3065740" cy="317897"/>
          </a:xfrm>
          <a:prstGeom prst="rect">
            <a:avLst/>
          </a:prstGeom>
          <a:noFill/>
        </p:spPr>
        <p:txBody>
          <a:bodyPr wrap="none" lIns="0" tIns="0" rIns="0" bIns="0" rtlCol="0" anchor="t"/>
          <a:lstStyle/>
          <a:p>
            <a:pPr marL="0" indent="0" algn="l">
              <a:lnSpc>
                <a:spcPts val="2500"/>
              </a:lnSpc>
              <a:buNone/>
            </a:pPr>
            <a:r>
              <a:rPr lang="en-US" sz="2000" dirty="0">
                <a:solidFill>
                  <a:schemeClr val="accent1"/>
                </a:solidFill>
                <a:latin typeface="Readex Pro" panose="020B0604020202020204" charset="-78"/>
                <a:cs typeface="Readex Pro" panose="020B0604020202020204" charset="-78"/>
              </a:rPr>
              <a:t>SSRF với Bỏ qua xác thực</a:t>
            </a:r>
          </a:p>
        </p:txBody>
      </p:sp>
      <p:sp>
        <p:nvSpPr>
          <p:cNvPr id="11" name="Text 7">
            <a:extLst>
              <a:ext uri="{FF2B5EF4-FFF2-40B4-BE49-F238E27FC236}">
                <a16:creationId xmlns:a16="http://schemas.microsoft.com/office/drawing/2014/main" id="{3EBC5F4A-3A66-E9CC-C95E-CD99222C0107}"/>
              </a:ext>
            </a:extLst>
          </p:cNvPr>
          <p:cNvSpPr/>
          <p:nvPr>
            <p:custDataLst>
              <p:tags r:id="rId3"/>
            </p:custDataLst>
          </p:nvPr>
        </p:nvSpPr>
        <p:spPr>
          <a:xfrm>
            <a:off x="492068" y="1570553"/>
            <a:ext cx="11387275" cy="975836"/>
          </a:xfrm>
          <a:prstGeom prst="rect">
            <a:avLst/>
          </a:prstGeom>
          <a:noFill/>
        </p:spPr>
        <p:txBody>
          <a:bodyPr wrap="square" lIns="0" tIns="0" rIns="0" bIns="0" rtlCol="0" anchor="t">
            <a:normAutofit/>
          </a:bodyPr>
          <a:lstStyle/>
          <a:p>
            <a:pPr marL="0" indent="0" algn="l">
              <a:lnSpc>
                <a:spcPts val="2550"/>
              </a:lnSpc>
              <a:buNone/>
            </a:pPr>
            <a:r>
              <a:rPr lang="en-US" sz="1700" dirty="0">
                <a:solidFill>
                  <a:schemeClr val="tx1"/>
                </a:solidFill>
                <a:latin typeface="Readex Pro" panose="020B0604020202020204" charset="-78"/>
                <a:cs typeface="Readex Pro" panose="020B0604020202020204" charset="-78"/>
              </a:rPr>
              <a:t>Nếu các cơ chế nội bộ không được triển khai đúng cách, kẻ tấn công có thể bỏ qua xác thực bằng cách sử dụng SSRF để truy cập dữ liệu hoặc chức năng nhạy cảm.</a:t>
            </a:r>
          </a:p>
        </p:txBody>
      </p:sp>
      <p:pic>
        <p:nvPicPr>
          <p:cNvPr id="12" name="Image 3" descr="preencoded.png">
            <a:extLst>
              <a:ext uri="{FF2B5EF4-FFF2-40B4-BE49-F238E27FC236}">
                <a16:creationId xmlns:a16="http://schemas.microsoft.com/office/drawing/2014/main" id="{FA927165-54EA-7A55-DBEE-4E2522742B8A}"/>
              </a:ext>
            </a:extLst>
          </p:cNvPr>
          <p:cNvPicPr>
            <a:picLocks noChangeAspect="1"/>
          </p:cNvPicPr>
          <p:nvPr>
            <p:custDataLst>
              <p:tags r:id="rId4"/>
            </p:custDataLst>
          </p:nvPr>
        </p:nvPicPr>
        <p:blipFill>
          <a:blip r:embed="rId9"/>
          <a:stretch>
            <a:fillRect/>
          </a:stretch>
        </p:blipFill>
        <p:spPr>
          <a:xfrm>
            <a:off x="491949" y="3144793"/>
            <a:ext cx="508516" cy="508516"/>
          </a:xfrm>
          <a:prstGeom prst="rect">
            <a:avLst/>
          </a:prstGeom>
        </p:spPr>
      </p:pic>
      <p:sp>
        <p:nvSpPr>
          <p:cNvPr id="13" name="Text 8">
            <a:extLst>
              <a:ext uri="{FF2B5EF4-FFF2-40B4-BE49-F238E27FC236}">
                <a16:creationId xmlns:a16="http://schemas.microsoft.com/office/drawing/2014/main" id="{AAAC158A-2DF6-D556-04D1-BD31422E4F5E}"/>
              </a:ext>
            </a:extLst>
          </p:cNvPr>
          <p:cNvSpPr/>
          <p:nvPr>
            <p:custDataLst>
              <p:tags r:id="rId5"/>
            </p:custDataLst>
          </p:nvPr>
        </p:nvSpPr>
        <p:spPr>
          <a:xfrm>
            <a:off x="491949" y="3864585"/>
            <a:ext cx="5282208" cy="317897"/>
          </a:xfrm>
          <a:prstGeom prst="rect">
            <a:avLst/>
          </a:prstGeom>
          <a:noFill/>
        </p:spPr>
        <p:txBody>
          <a:bodyPr wrap="none" lIns="0" tIns="0" rIns="0" bIns="0" rtlCol="0" anchor="t"/>
          <a:lstStyle/>
          <a:p>
            <a:pPr marL="0" indent="0" algn="l">
              <a:lnSpc>
                <a:spcPts val="2500"/>
              </a:lnSpc>
              <a:buNone/>
            </a:pPr>
            <a:r>
              <a:rPr lang="en-US" sz="2000" dirty="0">
                <a:solidFill>
                  <a:schemeClr val="accent1"/>
                </a:solidFill>
                <a:latin typeface="Readex Pro" panose="020B0604020202020204" charset="-78"/>
                <a:cs typeface="Readex Pro" panose="020B0604020202020204" charset="-78"/>
              </a:rPr>
              <a:t>SSRF với Khai thác chuỗi (Chained Exploits)</a:t>
            </a:r>
          </a:p>
        </p:txBody>
      </p:sp>
      <p:sp>
        <p:nvSpPr>
          <p:cNvPr id="14" name="Text 9">
            <a:extLst>
              <a:ext uri="{FF2B5EF4-FFF2-40B4-BE49-F238E27FC236}">
                <a16:creationId xmlns:a16="http://schemas.microsoft.com/office/drawing/2014/main" id="{311E000C-E1D1-E983-5E0D-B93673862B6E}"/>
              </a:ext>
            </a:extLst>
          </p:cNvPr>
          <p:cNvSpPr/>
          <p:nvPr>
            <p:custDataLst>
              <p:tags r:id="rId6"/>
            </p:custDataLst>
          </p:nvPr>
        </p:nvSpPr>
        <p:spPr>
          <a:xfrm>
            <a:off x="491949" y="4304521"/>
            <a:ext cx="11387394" cy="1626394"/>
          </a:xfrm>
          <a:prstGeom prst="rect">
            <a:avLst/>
          </a:prstGeom>
          <a:noFill/>
        </p:spPr>
        <p:txBody>
          <a:bodyPr wrap="square" lIns="0" tIns="0" rIns="0" bIns="0" rtlCol="0" anchor="t">
            <a:normAutofit/>
          </a:bodyPr>
          <a:lstStyle/>
          <a:p>
            <a:pPr marL="0" indent="0" algn="just">
              <a:lnSpc>
                <a:spcPts val="2550"/>
              </a:lnSpc>
              <a:buNone/>
            </a:pPr>
            <a:r>
              <a:rPr lang="en-US" sz="1700" dirty="0">
                <a:solidFill>
                  <a:schemeClr val="tx1"/>
                </a:solidFill>
                <a:latin typeface="Readex Pro" panose="020B0604020202020204" charset="-78"/>
                <a:cs typeface="Readex Pro" panose="020B0604020202020204" charset="-78"/>
              </a:rPr>
              <a:t>SSRF </a:t>
            </a:r>
            <a:r>
              <a:rPr lang="en-US" sz="1700" dirty="0" err="1">
                <a:solidFill>
                  <a:schemeClr val="tx1"/>
                </a:solidFill>
                <a:latin typeface="Readex Pro" panose="020B0604020202020204" charset="-78"/>
                <a:cs typeface="Readex Pro" panose="020B0604020202020204" charset="-78"/>
              </a:rPr>
              <a:t>thường</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được</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sử</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dụng</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làm</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bước</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đầu</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tiên</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sau</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đó</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kết</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hợp</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với</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các</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lỗ</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hổng</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khác</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như</a:t>
            </a:r>
            <a:r>
              <a:rPr lang="en-US" sz="1700" dirty="0">
                <a:solidFill>
                  <a:schemeClr val="tx1"/>
                </a:solidFill>
                <a:latin typeface="Readex Pro" panose="020B0604020202020204" charset="-78"/>
                <a:cs typeface="Readex Pro" panose="020B0604020202020204" charset="-78"/>
              </a:rPr>
              <a:t> RCE (</a:t>
            </a:r>
            <a:r>
              <a:rPr lang="en-US" sz="1700" dirty="0" err="1">
                <a:solidFill>
                  <a:schemeClr val="tx1"/>
                </a:solidFill>
                <a:latin typeface="Readex Pro" panose="020B0604020202020204" charset="-78"/>
                <a:cs typeface="Readex Pro" panose="020B0604020202020204" charset="-78"/>
              </a:rPr>
              <a:t>thực</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thi</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mã</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từ</a:t>
            </a:r>
            <a:r>
              <a:rPr lang="en-US" sz="1700" dirty="0">
                <a:solidFill>
                  <a:schemeClr val="tx1"/>
                </a:solidFill>
                <a:latin typeface="Readex Pro" panose="020B0604020202020204" charset="-78"/>
                <a:cs typeface="Readex Pro" panose="020B0604020202020204" charset="-78"/>
              </a:rPr>
              <a:t> xa), XXE (XML External Entity), XSS (Cross-Site Scripting), CSRF (Cross-Site Request Forgery) </a:t>
            </a:r>
            <a:r>
              <a:rPr lang="en-US" sz="1700" dirty="0" err="1">
                <a:solidFill>
                  <a:schemeClr val="tx1"/>
                </a:solidFill>
                <a:latin typeface="Readex Pro" panose="020B0604020202020204" charset="-78"/>
                <a:cs typeface="Readex Pro" panose="020B0604020202020204" charset="-78"/>
              </a:rPr>
              <a:t>hoặc</a:t>
            </a:r>
            <a:r>
              <a:rPr lang="en-US" sz="1700" dirty="0">
                <a:solidFill>
                  <a:schemeClr val="tx1"/>
                </a:solidFill>
                <a:latin typeface="Readex Pro" panose="020B0604020202020204" charset="-78"/>
                <a:cs typeface="Readex Pro" panose="020B0604020202020204" charset="-78"/>
              </a:rPr>
              <a:t> SQLi (SQL Injection) </a:t>
            </a:r>
            <a:r>
              <a:rPr lang="en-US" sz="1700" dirty="0" err="1">
                <a:solidFill>
                  <a:schemeClr val="tx1"/>
                </a:solidFill>
                <a:latin typeface="Readex Pro" panose="020B0604020202020204" charset="-78"/>
                <a:cs typeface="Readex Pro" panose="020B0604020202020204" charset="-78"/>
              </a:rPr>
              <a:t>để</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đạt</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được</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kiểm</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soát</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hoàn</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toàn</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hệ</a:t>
            </a:r>
            <a:r>
              <a:rPr lang="en-US" sz="1700" dirty="0">
                <a:solidFill>
                  <a:schemeClr val="tx1"/>
                </a:solidFill>
                <a:latin typeface="Readex Pro" panose="020B0604020202020204" charset="-78"/>
                <a:cs typeface="Readex Pro" panose="020B0604020202020204" charset="-78"/>
              </a:rPr>
              <a:t> </a:t>
            </a:r>
            <a:r>
              <a:rPr lang="en-US" sz="1700" dirty="0" err="1">
                <a:solidFill>
                  <a:schemeClr val="tx1"/>
                </a:solidFill>
                <a:latin typeface="Readex Pro" panose="020B0604020202020204" charset="-78"/>
                <a:cs typeface="Readex Pro" panose="020B0604020202020204" charset="-78"/>
              </a:rPr>
              <a:t>thống</a:t>
            </a:r>
            <a:r>
              <a:rPr lang="en-US" sz="1700" dirty="0">
                <a:solidFill>
                  <a:schemeClr val="tx1"/>
                </a:solidFill>
                <a:latin typeface="Readex Pro" panose="020B0604020202020204" charset="-78"/>
                <a:cs typeface="Readex Pro" panose="020B0604020202020204" charset="-78"/>
              </a:rPr>
              <a:t>.</a:t>
            </a:r>
          </a:p>
        </p:txBody>
      </p:sp>
    </p:spTree>
    <p:extLst>
      <p:ext uri="{BB962C8B-B14F-4D97-AF65-F5344CB8AC3E}">
        <p14:creationId xmlns:p14="http://schemas.microsoft.com/office/powerpoint/2010/main" val="3053100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9FDA0-0891-2C8C-36E4-4C51C42B3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AC0421-9696-BA51-A72B-60EC6BB7477C}"/>
              </a:ext>
            </a:extLst>
          </p:cNvPr>
          <p:cNvSpPr>
            <a:spLocks noGrp="1"/>
          </p:cNvSpPr>
          <p:nvPr>
            <p:ph type="ctrTitle"/>
          </p:nvPr>
        </p:nvSpPr>
        <p:spPr>
          <a:xfrm>
            <a:off x="1443567" y="1773238"/>
            <a:ext cx="10029565" cy="1655762"/>
          </a:xfrm>
        </p:spPr>
        <p:txBody>
          <a:bodyPr/>
          <a:lstStyle/>
          <a:p>
            <a:r>
              <a:rPr lang="en-US" dirty="0"/>
              <a:t>BIỆN PHÁP PHÒNG CHỐNG</a:t>
            </a:r>
          </a:p>
        </p:txBody>
      </p:sp>
      <p:sp>
        <p:nvSpPr>
          <p:cNvPr id="3" name="Subtitle 2">
            <a:extLst>
              <a:ext uri="{FF2B5EF4-FFF2-40B4-BE49-F238E27FC236}">
                <a16:creationId xmlns:a16="http://schemas.microsoft.com/office/drawing/2014/main" id="{AC459ECF-7A31-1F58-44FB-9BCB57BDEA45}"/>
              </a:ext>
            </a:extLst>
          </p:cNvPr>
          <p:cNvSpPr>
            <a:spLocks noGrp="1"/>
          </p:cNvSpPr>
          <p:nvPr>
            <p:ph type="subTitle" idx="1"/>
          </p:nvPr>
        </p:nvSpPr>
        <p:spPr>
          <a:xfrm>
            <a:off x="1443566" y="3428999"/>
            <a:ext cx="10029565" cy="796491"/>
          </a:xfrm>
        </p:spPr>
        <p:txBody>
          <a:bodyPr/>
          <a:lstStyle/>
          <a:p>
            <a:endParaRPr lang="en-US"/>
          </a:p>
        </p:txBody>
      </p:sp>
    </p:spTree>
    <p:extLst>
      <p:ext uri="{BB962C8B-B14F-4D97-AF65-F5344CB8AC3E}">
        <p14:creationId xmlns:p14="http://schemas.microsoft.com/office/powerpoint/2010/main" val="1309428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2E1CC-110B-4E01-11C8-AAE8A61E4D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0D607B-988B-03C5-BAD2-73CE596631F2}"/>
              </a:ext>
            </a:extLst>
          </p:cNvPr>
          <p:cNvSpPr>
            <a:spLocks noGrp="1"/>
          </p:cNvSpPr>
          <p:nvPr>
            <p:ph type="title"/>
          </p:nvPr>
        </p:nvSpPr>
        <p:spPr>
          <a:xfrm>
            <a:off x="838200" y="96142"/>
            <a:ext cx="11353800" cy="1325563"/>
          </a:xfrm>
        </p:spPr>
        <p:txBody>
          <a:bodyPr>
            <a:normAutofit/>
          </a:bodyPr>
          <a:lstStyle/>
          <a:p>
            <a:r>
              <a:rPr lang="en-US" dirty="0" err="1">
                <a:latin typeface="Readex Pro" panose="020B0604020202020204" charset="-78"/>
                <a:cs typeface="Readex Pro" panose="020B0604020202020204" charset="-78"/>
              </a:rPr>
              <a:t>Biện</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pháp</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phòng</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chống</a:t>
            </a:r>
            <a:r>
              <a:rPr lang="en-US" dirty="0">
                <a:latin typeface="Readex Pro" panose="020B0604020202020204" charset="-78"/>
                <a:cs typeface="Readex Pro" panose="020B0604020202020204" charset="-78"/>
              </a:rPr>
              <a:t> SSRF </a:t>
            </a:r>
          </a:p>
        </p:txBody>
      </p:sp>
      <p:sp>
        <p:nvSpPr>
          <p:cNvPr id="3" name="Content Placeholder 2">
            <a:extLst>
              <a:ext uri="{FF2B5EF4-FFF2-40B4-BE49-F238E27FC236}">
                <a16:creationId xmlns:a16="http://schemas.microsoft.com/office/drawing/2014/main" id="{E4DEC5C0-F2B1-FFB1-6ADB-A9C44674DD52}"/>
              </a:ext>
            </a:extLst>
          </p:cNvPr>
          <p:cNvSpPr>
            <a:spLocks noGrp="1"/>
          </p:cNvSpPr>
          <p:nvPr>
            <p:ph idx="1"/>
          </p:nvPr>
        </p:nvSpPr>
        <p:spPr/>
        <p:txBody>
          <a:bodyPr>
            <a:normAutofit/>
          </a:bodyPr>
          <a:lstStyle/>
          <a:p>
            <a:pPr>
              <a:lnSpc>
                <a:spcPct val="150000"/>
              </a:lnSpc>
              <a:spcBef>
                <a:spcPct val="0"/>
              </a:spcBef>
              <a:spcAft>
                <a:spcPct val="0"/>
              </a:spcAft>
            </a:pPr>
            <a:r>
              <a:rPr lang="en-US" altLang="en-US" dirty="0">
                <a:latin typeface="Readex Pro" panose="020B0604020202020204" charset="-78"/>
                <a:cs typeface="Readex Pro" panose="020B0604020202020204" charset="-78"/>
                <a:sym typeface="+mn-ea"/>
              </a:rPr>
              <a:t>	</a:t>
            </a:r>
            <a:endParaRPr lang="vi-VN" altLang="en-US" sz="1400" dirty="0">
              <a:ln>
                <a:noFill/>
                <a:prstDash val="sysDot"/>
              </a:ln>
              <a:latin typeface="Readex Pro" panose="020B0604020202020204" charset="-78"/>
              <a:cs typeface="Readex Pro" panose="020B0604020202020204" charset="-78"/>
            </a:endParaRPr>
          </a:p>
          <a:p>
            <a:endParaRPr lang="en-US" dirty="0">
              <a:latin typeface="Readex Pro" panose="020B0604020202020204" charset="-78"/>
              <a:cs typeface="Readex Pro" panose="020B0604020202020204" charset="-78"/>
            </a:endParaRPr>
          </a:p>
        </p:txBody>
      </p:sp>
      <p:sp>
        <p:nvSpPr>
          <p:cNvPr id="12" name="Text 4">
            <a:extLst>
              <a:ext uri="{FF2B5EF4-FFF2-40B4-BE49-F238E27FC236}">
                <a16:creationId xmlns:a16="http://schemas.microsoft.com/office/drawing/2014/main" id="{FF8BF4F5-DD15-F765-9236-CCE833125F1B}"/>
              </a:ext>
            </a:extLst>
          </p:cNvPr>
          <p:cNvSpPr/>
          <p:nvPr>
            <p:custDataLst>
              <p:tags r:id="rId1"/>
            </p:custDataLst>
          </p:nvPr>
        </p:nvSpPr>
        <p:spPr>
          <a:xfrm>
            <a:off x="387533" y="3256123"/>
            <a:ext cx="5184049" cy="1054388"/>
          </a:xfrm>
          <a:prstGeom prst="rect">
            <a:avLst/>
          </a:prstGeom>
          <a:noFill/>
        </p:spPr>
        <p:txBody>
          <a:bodyPr wrap="square" lIns="0" tIns="0" rIns="0" bIns="0" rtlCol="0" anchor="t">
            <a:normAutofit/>
          </a:bodyPr>
          <a:lstStyle/>
          <a:p>
            <a:pPr marL="0" indent="0" algn="l">
              <a:lnSpc>
                <a:spcPts val="2850"/>
              </a:lnSpc>
              <a:buNone/>
            </a:pPr>
            <a:endParaRPr lang="en-US" sz="1750" dirty="0">
              <a:solidFill>
                <a:schemeClr val="tx1"/>
              </a:solidFill>
              <a:latin typeface="Readex Pro" panose="020B0604020202020204" charset="-78"/>
              <a:cs typeface="Readex Pro" panose="020B0604020202020204" charset="-78"/>
            </a:endParaRPr>
          </a:p>
        </p:txBody>
      </p:sp>
      <p:sp>
        <p:nvSpPr>
          <p:cNvPr id="4" name="Text 1">
            <a:extLst>
              <a:ext uri="{FF2B5EF4-FFF2-40B4-BE49-F238E27FC236}">
                <a16:creationId xmlns:a16="http://schemas.microsoft.com/office/drawing/2014/main" id="{41FF2E60-DDB9-EFEF-E228-56E8077B4946}"/>
              </a:ext>
            </a:extLst>
          </p:cNvPr>
          <p:cNvSpPr/>
          <p:nvPr>
            <p:custDataLst>
              <p:tags r:id="rId2"/>
            </p:custDataLst>
          </p:nvPr>
        </p:nvSpPr>
        <p:spPr>
          <a:xfrm>
            <a:off x="793790" y="1126846"/>
            <a:ext cx="11576988" cy="362903"/>
          </a:xfrm>
          <a:prstGeom prst="rect">
            <a:avLst/>
          </a:prstGeom>
          <a:noFill/>
        </p:spPr>
        <p:txBody>
          <a:bodyPr wrap="square" lIns="0" tIns="0" rIns="0" bIns="0" rtlCol="0" anchor="t">
            <a:normAutofit/>
          </a:bodyPr>
          <a:lstStyle/>
          <a:p>
            <a:pPr marL="0" indent="0" algn="l">
              <a:lnSpc>
                <a:spcPts val="2850"/>
              </a:lnSpc>
              <a:buNone/>
            </a:pPr>
            <a:r>
              <a:rPr lang="en-US" sz="1750" dirty="0">
                <a:solidFill>
                  <a:schemeClr val="tx1"/>
                </a:solidFill>
                <a:latin typeface="Readex Pro" panose="020B0604020202020204" charset="-78"/>
                <a:cs typeface="Readex Pro" panose="020B0604020202020204" charset="-78"/>
              </a:rPr>
              <a:t>Để ngăn chặn các cuộc tấn công SSRF, cần áp dụng nhiều biện pháp phòng ngừa ở các lớp khác nhau:</a:t>
            </a:r>
          </a:p>
        </p:txBody>
      </p:sp>
      <p:pic>
        <p:nvPicPr>
          <p:cNvPr id="5" name="Image 0" descr="preencoded.png">
            <a:extLst>
              <a:ext uri="{FF2B5EF4-FFF2-40B4-BE49-F238E27FC236}">
                <a16:creationId xmlns:a16="http://schemas.microsoft.com/office/drawing/2014/main" id="{5F81DF3D-49BF-120B-83FE-4E019035D46A}"/>
              </a:ext>
            </a:extLst>
          </p:cNvPr>
          <p:cNvPicPr>
            <a:picLocks noChangeAspect="1"/>
          </p:cNvPicPr>
          <p:nvPr>
            <p:custDataLst>
              <p:tags r:id="rId3"/>
            </p:custDataLst>
          </p:nvPr>
        </p:nvPicPr>
        <p:blipFill>
          <a:blip r:embed="rId13"/>
          <a:stretch>
            <a:fillRect/>
          </a:stretch>
        </p:blipFill>
        <p:spPr>
          <a:xfrm>
            <a:off x="387533" y="1976717"/>
            <a:ext cx="566976" cy="566976"/>
          </a:xfrm>
          <a:prstGeom prst="rect">
            <a:avLst/>
          </a:prstGeom>
        </p:spPr>
      </p:pic>
      <p:sp>
        <p:nvSpPr>
          <p:cNvPr id="7" name="Text 2">
            <a:extLst>
              <a:ext uri="{FF2B5EF4-FFF2-40B4-BE49-F238E27FC236}">
                <a16:creationId xmlns:a16="http://schemas.microsoft.com/office/drawing/2014/main" id="{D2E2AD57-875E-0D0F-0789-2C069968638C}"/>
              </a:ext>
            </a:extLst>
          </p:cNvPr>
          <p:cNvSpPr/>
          <p:nvPr>
            <p:custDataLst>
              <p:tags r:id="rId4"/>
            </p:custDataLst>
          </p:nvPr>
        </p:nvSpPr>
        <p:spPr>
          <a:xfrm>
            <a:off x="387534" y="2769155"/>
            <a:ext cx="2649036" cy="708660"/>
          </a:xfrm>
          <a:prstGeom prst="rect">
            <a:avLst/>
          </a:prstGeom>
          <a:noFill/>
        </p:spPr>
        <p:txBody>
          <a:bodyPr wrap="square" lIns="0" tIns="0" rIns="0" bIns="0" rtlCol="0" anchor="t">
            <a:normAutofit fontScale="85000" lnSpcReduction="10000"/>
          </a:bodyPr>
          <a:lstStyle/>
          <a:p>
            <a:pPr marL="0" indent="0" algn="l">
              <a:lnSpc>
                <a:spcPts val="2750"/>
              </a:lnSpc>
              <a:buNone/>
            </a:pPr>
            <a:r>
              <a:rPr lang="en-US" sz="2200" dirty="0">
                <a:solidFill>
                  <a:schemeClr val="accent1"/>
                </a:solidFill>
                <a:latin typeface="Readex Pro" panose="020B0604020202020204" charset="-78"/>
                <a:cs typeface="Readex Pro" panose="020B0604020202020204" charset="-78"/>
              </a:rPr>
              <a:t>Domain Allowlisting (Danh Sách Cho Phép)</a:t>
            </a:r>
          </a:p>
        </p:txBody>
      </p:sp>
      <p:sp>
        <p:nvSpPr>
          <p:cNvPr id="8" name="Text 3">
            <a:extLst>
              <a:ext uri="{FF2B5EF4-FFF2-40B4-BE49-F238E27FC236}">
                <a16:creationId xmlns:a16="http://schemas.microsoft.com/office/drawing/2014/main" id="{026D3A52-DD2F-574F-5B37-1E2EE4441D84}"/>
              </a:ext>
            </a:extLst>
          </p:cNvPr>
          <p:cNvSpPr/>
          <p:nvPr>
            <p:custDataLst>
              <p:tags r:id="rId5"/>
            </p:custDataLst>
          </p:nvPr>
        </p:nvSpPr>
        <p:spPr>
          <a:xfrm>
            <a:off x="387534" y="3613904"/>
            <a:ext cx="3419536" cy="2586038"/>
          </a:xfrm>
          <a:prstGeom prst="rect">
            <a:avLst/>
          </a:prstGeom>
          <a:noFill/>
        </p:spPr>
        <p:txBody>
          <a:bodyPr wrap="square" lIns="0" tIns="0" rIns="0" bIns="0" rtlCol="0" anchor="t">
            <a:noAutofit/>
          </a:bodyPr>
          <a:lstStyle/>
          <a:p>
            <a:pPr marL="0" indent="0" algn="just">
              <a:lnSpc>
                <a:spcPts val="2850"/>
              </a:lnSpc>
              <a:buNone/>
            </a:pPr>
            <a:r>
              <a:rPr lang="en-US" sz="1600" dirty="0">
                <a:solidFill>
                  <a:schemeClr val="tx1"/>
                </a:solidFill>
                <a:latin typeface="Readex Pro" panose="020B0604020202020204" charset="-78"/>
                <a:cs typeface="Readex Pro" panose="020B0604020202020204" charset="-78"/>
              </a:rPr>
              <a:t>Chỉ cho phép yêu cầu đến các tên miền (domain) đã được xác định trước trong danh sách trắng (allowlist), </a:t>
            </a:r>
          </a:p>
          <a:p>
            <a:pPr marL="0" indent="0">
              <a:lnSpc>
                <a:spcPts val="2850"/>
              </a:lnSpc>
              <a:buNone/>
            </a:pPr>
            <a:r>
              <a:rPr lang="en-US" sz="1600" dirty="0" err="1">
                <a:solidFill>
                  <a:schemeClr val="tx1"/>
                </a:solidFill>
                <a:latin typeface="Readex Pro" panose="020B0604020202020204" charset="-78"/>
                <a:cs typeface="Readex Pro" panose="020B0604020202020204" charset="-78"/>
              </a:rPr>
              <a:t>ví</a:t>
            </a:r>
            <a:r>
              <a:rPr lang="en-US" sz="1600" dirty="0">
                <a:solidFill>
                  <a:schemeClr val="tx1"/>
                </a:solidFill>
                <a:latin typeface="Readex Pro" panose="020B0604020202020204" charset="-78"/>
                <a:cs typeface="Readex Pro" panose="020B0604020202020204" charset="-78"/>
              </a:rPr>
              <a:t> dụ: </a:t>
            </a:r>
            <a:r>
              <a:rPr lang="en-US" sz="1600" dirty="0">
                <a:solidFill>
                  <a:schemeClr val="tx1"/>
                </a:solidFill>
                <a:highlight>
                  <a:srgbClr val="D4F7EC"/>
                </a:highlight>
                <a:latin typeface="Readex Pro" panose="020B0604020202020204" charset="-78"/>
                <a:cs typeface="Readex Pro" panose="020B0604020202020204" charset="-78"/>
              </a:rPr>
              <a:t>trusted-domain.com</a:t>
            </a:r>
            <a:r>
              <a:rPr lang="en-US" sz="1600" dirty="0">
                <a:solidFill>
                  <a:schemeClr val="tx1"/>
                </a:solidFill>
                <a:latin typeface="Readex Pro" panose="020B0604020202020204" charset="-78"/>
                <a:cs typeface="Readex Pro" panose="020B0604020202020204" charset="-78"/>
              </a:rPr>
              <a:t>,</a:t>
            </a:r>
          </a:p>
          <a:p>
            <a:pPr marL="0" indent="0">
              <a:lnSpc>
                <a:spcPts val="2850"/>
              </a:lnSpc>
              <a:buNone/>
            </a:pPr>
            <a:r>
              <a:rPr lang="en-US" sz="1600" dirty="0">
                <a:solidFill>
                  <a:schemeClr val="tx1"/>
                </a:solidFill>
                <a:highlight>
                  <a:srgbClr val="D4F7EC"/>
                </a:highlight>
                <a:latin typeface="Readex Pro" panose="020B0604020202020204" charset="-78"/>
                <a:cs typeface="Readex Pro" panose="020B0604020202020204" charset="-78"/>
              </a:rPr>
              <a:t>api.safe-service.org</a:t>
            </a:r>
            <a:r>
              <a:rPr lang="en-US" sz="1600" dirty="0">
                <a:solidFill>
                  <a:schemeClr val="tx1"/>
                </a:solidFill>
                <a:latin typeface="Readex Pro" panose="020B0604020202020204" charset="-78"/>
                <a:cs typeface="Readex Pro" panose="020B0604020202020204" charset="-78"/>
              </a:rPr>
              <a:t>. </a:t>
            </a:r>
          </a:p>
        </p:txBody>
      </p:sp>
      <p:pic>
        <p:nvPicPr>
          <p:cNvPr id="9" name="Image 1" descr="preencoded.png">
            <a:extLst>
              <a:ext uri="{FF2B5EF4-FFF2-40B4-BE49-F238E27FC236}">
                <a16:creationId xmlns:a16="http://schemas.microsoft.com/office/drawing/2014/main" id="{EDE2B1A4-398B-30DC-64D1-56506A9D52D4}"/>
              </a:ext>
            </a:extLst>
          </p:cNvPr>
          <p:cNvPicPr>
            <a:picLocks noChangeAspect="1"/>
          </p:cNvPicPr>
          <p:nvPr>
            <p:custDataLst>
              <p:tags r:id="rId6"/>
            </p:custDataLst>
          </p:nvPr>
        </p:nvPicPr>
        <p:blipFill>
          <a:blip r:embed="rId14"/>
          <a:stretch>
            <a:fillRect/>
          </a:stretch>
        </p:blipFill>
        <p:spPr>
          <a:xfrm>
            <a:off x="4277975" y="1949681"/>
            <a:ext cx="566976" cy="566976"/>
          </a:xfrm>
          <a:prstGeom prst="rect">
            <a:avLst/>
          </a:prstGeom>
        </p:spPr>
      </p:pic>
      <p:sp>
        <p:nvSpPr>
          <p:cNvPr id="10" name="Text 4">
            <a:extLst>
              <a:ext uri="{FF2B5EF4-FFF2-40B4-BE49-F238E27FC236}">
                <a16:creationId xmlns:a16="http://schemas.microsoft.com/office/drawing/2014/main" id="{A2F493FE-3573-1C8C-5AA3-34D2912FAB5D}"/>
              </a:ext>
            </a:extLst>
          </p:cNvPr>
          <p:cNvSpPr/>
          <p:nvPr>
            <p:custDataLst>
              <p:tags r:id="rId7"/>
            </p:custDataLst>
          </p:nvPr>
        </p:nvSpPr>
        <p:spPr>
          <a:xfrm>
            <a:off x="4277975" y="2720340"/>
            <a:ext cx="2122825" cy="708660"/>
          </a:xfrm>
          <a:prstGeom prst="rect">
            <a:avLst/>
          </a:prstGeom>
          <a:noFill/>
        </p:spPr>
        <p:txBody>
          <a:bodyPr wrap="square" lIns="0" tIns="0" rIns="0" bIns="0" rtlCol="0" anchor="t">
            <a:normAutofit fontScale="85000" lnSpcReduction="10000"/>
          </a:bodyPr>
          <a:lstStyle/>
          <a:p>
            <a:pPr marL="0" indent="0" algn="l">
              <a:lnSpc>
                <a:spcPts val="2750"/>
              </a:lnSpc>
              <a:buNone/>
            </a:pPr>
            <a:r>
              <a:rPr lang="en-US" sz="2200" dirty="0">
                <a:solidFill>
                  <a:schemeClr val="accent1"/>
                </a:solidFill>
                <a:latin typeface="Readex Pro" panose="020B0604020202020204" charset="-78"/>
                <a:cs typeface="Readex Pro" panose="020B0604020202020204" charset="-78"/>
              </a:rPr>
              <a:t>IP Blocklisting (Danh Sách Chặn)</a:t>
            </a:r>
          </a:p>
        </p:txBody>
      </p:sp>
      <p:sp>
        <p:nvSpPr>
          <p:cNvPr id="11" name="Text 5">
            <a:extLst>
              <a:ext uri="{FF2B5EF4-FFF2-40B4-BE49-F238E27FC236}">
                <a16:creationId xmlns:a16="http://schemas.microsoft.com/office/drawing/2014/main" id="{BE085B05-B0CF-E959-BF2E-F7B9E65F82B4}"/>
              </a:ext>
            </a:extLst>
          </p:cNvPr>
          <p:cNvSpPr/>
          <p:nvPr>
            <p:custDataLst>
              <p:tags r:id="rId8"/>
            </p:custDataLst>
          </p:nvPr>
        </p:nvSpPr>
        <p:spPr>
          <a:xfrm>
            <a:off x="4277976" y="3565089"/>
            <a:ext cx="3503216" cy="2654617"/>
          </a:xfrm>
          <a:prstGeom prst="rect">
            <a:avLst/>
          </a:prstGeom>
          <a:noFill/>
        </p:spPr>
        <p:txBody>
          <a:bodyPr wrap="square" lIns="0" tIns="0" rIns="0" bIns="0" rtlCol="0" anchor="t">
            <a:normAutofit/>
          </a:bodyPr>
          <a:lstStyle/>
          <a:p>
            <a:pPr marL="0" indent="0">
              <a:lnSpc>
                <a:spcPts val="2850"/>
              </a:lnSpc>
              <a:buNone/>
            </a:pPr>
            <a:r>
              <a:rPr lang="en-US" sz="1750" dirty="0">
                <a:solidFill>
                  <a:schemeClr val="tx1"/>
                </a:solidFill>
                <a:latin typeface="Readex Pro" panose="020B0604020202020204" charset="-78"/>
                <a:cs typeface="Readex Pro" panose="020B0604020202020204" charset="-78"/>
              </a:rPr>
              <a:t>Chặn truy cập đến toàn bộ dải địa chỉ IP nội bộ, bao gồm các mạng riêng (</a:t>
            </a:r>
            <a:r>
              <a:rPr lang="en-US" sz="1750" dirty="0">
                <a:solidFill>
                  <a:schemeClr val="tx1"/>
                </a:solidFill>
                <a:highlight>
                  <a:srgbClr val="D4F7EC"/>
                </a:highlight>
                <a:latin typeface="Readex Pro" panose="020B0604020202020204" charset="-78"/>
                <a:cs typeface="Readex Pro" panose="020B0604020202020204" charset="-78"/>
              </a:rPr>
              <a:t>10.0.0.0/8</a:t>
            </a:r>
            <a:r>
              <a:rPr lang="en-US" sz="1750" dirty="0">
                <a:solidFill>
                  <a:schemeClr val="tx1"/>
                </a:solidFill>
                <a:latin typeface="Readex Pro" panose="020B0604020202020204" charset="-78"/>
                <a:cs typeface="Readex Pro" panose="020B0604020202020204" charset="-78"/>
              </a:rPr>
              <a:t>, </a:t>
            </a:r>
            <a:r>
              <a:rPr lang="en-US" sz="1750" dirty="0">
                <a:solidFill>
                  <a:schemeClr val="tx1"/>
                </a:solidFill>
                <a:highlight>
                  <a:srgbClr val="D4F7EC"/>
                </a:highlight>
                <a:latin typeface="Readex Pro" panose="020B0604020202020204" charset="-78"/>
                <a:cs typeface="Readex Pro" panose="020B0604020202020204" charset="-78"/>
              </a:rPr>
              <a:t>172.16.0.0/12</a:t>
            </a:r>
            <a:r>
              <a:rPr lang="en-US" sz="1750" dirty="0">
                <a:solidFill>
                  <a:schemeClr val="tx1"/>
                </a:solidFill>
                <a:latin typeface="Readex Pro" panose="020B0604020202020204" charset="-78"/>
                <a:cs typeface="Readex Pro" panose="020B0604020202020204" charset="-78"/>
              </a:rPr>
              <a:t>, </a:t>
            </a:r>
            <a:r>
              <a:rPr lang="en-US" sz="1750" dirty="0">
                <a:solidFill>
                  <a:schemeClr val="tx1"/>
                </a:solidFill>
                <a:highlight>
                  <a:srgbClr val="D4F7EC"/>
                </a:highlight>
                <a:latin typeface="Readex Pro" panose="020B0604020202020204" charset="-78"/>
                <a:cs typeface="Readex Pro" panose="020B0604020202020204" charset="-78"/>
              </a:rPr>
              <a:t>192.168.0.0/16</a:t>
            </a:r>
            <a:r>
              <a:rPr lang="en-US" sz="1750" dirty="0">
                <a:solidFill>
                  <a:schemeClr val="tx1"/>
                </a:solidFill>
                <a:latin typeface="Readex Pro" panose="020B0604020202020204" charset="-78"/>
                <a:cs typeface="Readex Pro" panose="020B0604020202020204" charset="-78"/>
              </a:rPr>
              <a:t>), địa chỉ loopback (</a:t>
            </a:r>
            <a:r>
              <a:rPr lang="en-US" sz="1750" dirty="0">
                <a:solidFill>
                  <a:schemeClr val="tx1"/>
                </a:solidFill>
                <a:highlight>
                  <a:srgbClr val="D4F7EC"/>
                </a:highlight>
                <a:latin typeface="Readex Pro" panose="020B0604020202020204" charset="-78"/>
                <a:cs typeface="Readex Pro" panose="020B0604020202020204" charset="-78"/>
              </a:rPr>
              <a:t>127.0.0.0/8</a:t>
            </a:r>
            <a:r>
              <a:rPr lang="en-US" sz="1750" dirty="0">
                <a:solidFill>
                  <a:schemeClr val="tx1"/>
                </a:solidFill>
                <a:latin typeface="Readex Pro" panose="020B0604020202020204" charset="-78"/>
                <a:cs typeface="Readex Pro" panose="020B0604020202020204" charset="-78"/>
              </a:rPr>
              <a:t>),… </a:t>
            </a:r>
          </a:p>
        </p:txBody>
      </p:sp>
      <p:pic>
        <p:nvPicPr>
          <p:cNvPr id="13" name="Image 2" descr="preencoded.png">
            <a:extLst>
              <a:ext uri="{FF2B5EF4-FFF2-40B4-BE49-F238E27FC236}">
                <a16:creationId xmlns:a16="http://schemas.microsoft.com/office/drawing/2014/main" id="{0C355631-D88C-6ADB-01DF-2208CD1F55DF}"/>
              </a:ext>
            </a:extLst>
          </p:cNvPr>
          <p:cNvPicPr>
            <a:picLocks noChangeAspect="1"/>
          </p:cNvPicPr>
          <p:nvPr>
            <p:custDataLst>
              <p:tags r:id="rId9"/>
            </p:custDataLst>
          </p:nvPr>
        </p:nvPicPr>
        <p:blipFill>
          <a:blip r:embed="rId15"/>
          <a:stretch>
            <a:fillRect/>
          </a:stretch>
        </p:blipFill>
        <p:spPr>
          <a:xfrm>
            <a:off x="8284726" y="1996059"/>
            <a:ext cx="566976" cy="566976"/>
          </a:xfrm>
          <a:prstGeom prst="rect">
            <a:avLst/>
          </a:prstGeom>
        </p:spPr>
      </p:pic>
      <p:sp>
        <p:nvSpPr>
          <p:cNvPr id="14" name="Text 6">
            <a:extLst>
              <a:ext uri="{FF2B5EF4-FFF2-40B4-BE49-F238E27FC236}">
                <a16:creationId xmlns:a16="http://schemas.microsoft.com/office/drawing/2014/main" id="{3DD7B207-01E1-6C9A-F52A-92AA57DEB2D6}"/>
              </a:ext>
            </a:extLst>
          </p:cNvPr>
          <p:cNvSpPr/>
          <p:nvPr>
            <p:custDataLst>
              <p:tags r:id="rId10"/>
            </p:custDataLst>
          </p:nvPr>
        </p:nvSpPr>
        <p:spPr>
          <a:xfrm>
            <a:off x="8219310" y="3018988"/>
            <a:ext cx="2835235" cy="354330"/>
          </a:xfrm>
          <a:prstGeom prst="rect">
            <a:avLst/>
          </a:prstGeom>
          <a:noFill/>
        </p:spPr>
        <p:txBody>
          <a:bodyPr wrap="square" lIns="0" tIns="0" rIns="0" bIns="0" rtlCol="0" anchor="t">
            <a:normAutofit/>
          </a:bodyPr>
          <a:lstStyle/>
          <a:p>
            <a:pPr marL="0" indent="0" algn="l">
              <a:lnSpc>
                <a:spcPts val="2750"/>
              </a:lnSpc>
              <a:buNone/>
            </a:pPr>
            <a:r>
              <a:rPr lang="en-US" sz="2200" dirty="0">
                <a:solidFill>
                  <a:schemeClr val="accent1"/>
                </a:solidFill>
                <a:latin typeface="Readex Pro" panose="020B0604020202020204" charset="-78"/>
                <a:cs typeface="Readex Pro" panose="020B0604020202020204" charset="-78"/>
              </a:rPr>
              <a:t>Vô hiệu hóa Redirect</a:t>
            </a:r>
          </a:p>
        </p:txBody>
      </p:sp>
      <p:sp>
        <p:nvSpPr>
          <p:cNvPr id="15" name="Text 7">
            <a:extLst>
              <a:ext uri="{FF2B5EF4-FFF2-40B4-BE49-F238E27FC236}">
                <a16:creationId xmlns:a16="http://schemas.microsoft.com/office/drawing/2014/main" id="{1286510A-C071-F8FE-F7DF-098E46C309D8}"/>
              </a:ext>
            </a:extLst>
          </p:cNvPr>
          <p:cNvSpPr/>
          <p:nvPr>
            <p:custDataLst>
              <p:tags r:id="rId11"/>
            </p:custDataLst>
          </p:nvPr>
        </p:nvSpPr>
        <p:spPr>
          <a:xfrm>
            <a:off x="8219310" y="3543566"/>
            <a:ext cx="3648469" cy="1814513"/>
          </a:xfrm>
          <a:prstGeom prst="rect">
            <a:avLst/>
          </a:prstGeom>
          <a:noFill/>
        </p:spPr>
        <p:txBody>
          <a:bodyPr wrap="square" lIns="0" tIns="0" rIns="0" bIns="0" rtlCol="0" anchor="t">
            <a:normAutofit fontScale="92500"/>
          </a:bodyPr>
          <a:lstStyle/>
          <a:p>
            <a:pPr marL="0" indent="0" algn="just">
              <a:lnSpc>
                <a:spcPts val="2850"/>
              </a:lnSpc>
              <a:buNone/>
            </a:pPr>
            <a:r>
              <a:rPr lang="en-US" sz="1750" dirty="0">
                <a:solidFill>
                  <a:schemeClr val="tx1"/>
                </a:solidFill>
                <a:latin typeface="Readex Pro" panose="020B0604020202020204" charset="-78"/>
                <a:cs typeface="Readex Pro" panose="020B0604020202020204" charset="-78"/>
              </a:rPr>
              <a:t>Cấu hình máy chủ không tự động theo dõi các yêu cầu chuyển hướng (redirect) từ các URL do người dùng cung cấp, nhằm tránh bị chuyển hướng đến tài nguyên nội bộ.</a:t>
            </a:r>
          </a:p>
        </p:txBody>
      </p:sp>
    </p:spTree>
    <p:extLst>
      <p:ext uri="{BB962C8B-B14F-4D97-AF65-F5344CB8AC3E}">
        <p14:creationId xmlns:p14="http://schemas.microsoft.com/office/powerpoint/2010/main" val="800271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74698-21DF-2B7D-8AA1-1DD4080859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ACFB55-70B1-A7B1-D0A3-86895C540FB6}"/>
              </a:ext>
            </a:extLst>
          </p:cNvPr>
          <p:cNvSpPr>
            <a:spLocks noGrp="1"/>
          </p:cNvSpPr>
          <p:nvPr>
            <p:ph type="title"/>
          </p:nvPr>
        </p:nvSpPr>
        <p:spPr>
          <a:xfrm>
            <a:off x="838200" y="96142"/>
            <a:ext cx="11353800" cy="1325563"/>
          </a:xfrm>
        </p:spPr>
        <p:txBody>
          <a:bodyPr>
            <a:normAutofit/>
          </a:bodyPr>
          <a:lstStyle/>
          <a:p>
            <a:r>
              <a:rPr lang="en-US" dirty="0" err="1">
                <a:latin typeface="Readex Pro" panose="020B0604020202020204" charset="-78"/>
                <a:cs typeface="Readex Pro" panose="020B0604020202020204" charset="-78"/>
              </a:rPr>
              <a:t>Biện</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pháp</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phòng</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chống</a:t>
            </a:r>
            <a:r>
              <a:rPr lang="en-US" dirty="0">
                <a:latin typeface="Readex Pro" panose="020B0604020202020204" charset="-78"/>
                <a:cs typeface="Readex Pro" panose="020B0604020202020204" charset="-78"/>
              </a:rPr>
              <a:t> SSRF </a:t>
            </a:r>
          </a:p>
        </p:txBody>
      </p:sp>
      <p:sp>
        <p:nvSpPr>
          <p:cNvPr id="4" name="Text 1">
            <a:extLst>
              <a:ext uri="{FF2B5EF4-FFF2-40B4-BE49-F238E27FC236}">
                <a16:creationId xmlns:a16="http://schemas.microsoft.com/office/drawing/2014/main" id="{AC3C5574-5EE5-35AC-1A5A-4DD5AC794333}"/>
              </a:ext>
            </a:extLst>
          </p:cNvPr>
          <p:cNvSpPr/>
          <p:nvPr>
            <p:custDataLst>
              <p:tags r:id="rId1"/>
            </p:custDataLst>
          </p:nvPr>
        </p:nvSpPr>
        <p:spPr>
          <a:xfrm>
            <a:off x="793790" y="1126846"/>
            <a:ext cx="11576988" cy="362903"/>
          </a:xfrm>
          <a:prstGeom prst="rect">
            <a:avLst/>
          </a:prstGeom>
          <a:noFill/>
        </p:spPr>
        <p:txBody>
          <a:bodyPr wrap="square" lIns="0" tIns="0" rIns="0" bIns="0" rtlCol="0" anchor="t">
            <a:normAutofit/>
          </a:bodyPr>
          <a:lstStyle/>
          <a:p>
            <a:pPr marL="0" indent="0" algn="l">
              <a:lnSpc>
                <a:spcPts val="2850"/>
              </a:lnSpc>
              <a:buNone/>
            </a:pPr>
            <a:r>
              <a:rPr lang="en-US" sz="1750" dirty="0">
                <a:solidFill>
                  <a:schemeClr val="tx1"/>
                </a:solidFill>
                <a:latin typeface="Readex Pro" panose="020B0604020202020204" charset="-78"/>
                <a:cs typeface="Readex Pro" panose="020B0604020202020204" charset="-78"/>
              </a:rPr>
              <a:t>Để ngăn chặn các cuộc tấn công SSRF, cần áp dụng nhiều biện pháp phòng ngừa ở các lớp khác nhau:</a:t>
            </a:r>
          </a:p>
        </p:txBody>
      </p:sp>
      <p:pic>
        <p:nvPicPr>
          <p:cNvPr id="17" name="Image 0" descr="preencoded.png">
            <a:extLst>
              <a:ext uri="{FF2B5EF4-FFF2-40B4-BE49-F238E27FC236}">
                <a16:creationId xmlns:a16="http://schemas.microsoft.com/office/drawing/2014/main" id="{AFB8F5E8-ADEF-721E-FB76-99DEB987DBB6}"/>
              </a:ext>
            </a:extLst>
          </p:cNvPr>
          <p:cNvPicPr>
            <a:picLocks noChangeAspect="1"/>
          </p:cNvPicPr>
          <p:nvPr>
            <p:custDataLst>
              <p:tags r:id="rId2"/>
            </p:custDataLst>
          </p:nvPr>
        </p:nvPicPr>
        <p:blipFill>
          <a:blip r:embed="rId12"/>
          <a:stretch>
            <a:fillRect/>
          </a:stretch>
        </p:blipFill>
        <p:spPr>
          <a:xfrm>
            <a:off x="406929" y="1757774"/>
            <a:ext cx="511516" cy="566976"/>
          </a:xfrm>
          <a:prstGeom prst="rect">
            <a:avLst/>
          </a:prstGeom>
        </p:spPr>
      </p:pic>
      <p:sp>
        <p:nvSpPr>
          <p:cNvPr id="18" name="Text 2">
            <a:extLst>
              <a:ext uri="{FF2B5EF4-FFF2-40B4-BE49-F238E27FC236}">
                <a16:creationId xmlns:a16="http://schemas.microsoft.com/office/drawing/2014/main" id="{38902737-A98A-6A72-0832-EBB31A16B0E5}"/>
              </a:ext>
            </a:extLst>
          </p:cNvPr>
          <p:cNvSpPr/>
          <p:nvPr>
            <p:custDataLst>
              <p:tags r:id="rId3"/>
            </p:custDataLst>
          </p:nvPr>
        </p:nvSpPr>
        <p:spPr>
          <a:xfrm>
            <a:off x="406929" y="2442075"/>
            <a:ext cx="3637533" cy="708660"/>
          </a:xfrm>
          <a:prstGeom prst="rect">
            <a:avLst/>
          </a:prstGeom>
          <a:noFill/>
        </p:spPr>
        <p:txBody>
          <a:bodyPr wrap="square" lIns="0" tIns="0" rIns="0" bIns="0" rtlCol="0" anchor="t">
            <a:normAutofit/>
          </a:bodyPr>
          <a:lstStyle/>
          <a:p>
            <a:pPr marL="0" indent="0" algn="l">
              <a:lnSpc>
                <a:spcPts val="2750"/>
              </a:lnSpc>
              <a:buNone/>
            </a:pPr>
            <a:r>
              <a:rPr lang="en-US" sz="2200" dirty="0">
                <a:solidFill>
                  <a:schemeClr val="accent1"/>
                </a:solidFill>
                <a:latin typeface="Readex Pro" panose="020B0604020202020204" charset="-78"/>
                <a:cs typeface="Readex Pro" panose="020B0604020202020204" charset="-78"/>
              </a:rPr>
              <a:t>Chặn Cloud </a:t>
            </a:r>
            <a:br>
              <a:rPr lang="en-US" sz="2200" dirty="0">
                <a:solidFill>
                  <a:schemeClr val="accent1"/>
                </a:solidFill>
                <a:latin typeface="Readex Pro" panose="020B0604020202020204" charset="-78"/>
                <a:cs typeface="Readex Pro" panose="020B0604020202020204" charset="-78"/>
              </a:rPr>
            </a:br>
            <a:r>
              <a:rPr lang="en-US" sz="2200" dirty="0">
                <a:solidFill>
                  <a:schemeClr val="accent1"/>
                </a:solidFill>
                <a:latin typeface="Readex Pro" panose="020B0604020202020204" charset="-78"/>
                <a:cs typeface="Readex Pro" panose="020B0604020202020204" charset="-78"/>
              </a:rPr>
              <a:t>Metadata Endpoints</a:t>
            </a:r>
          </a:p>
        </p:txBody>
      </p:sp>
      <p:sp>
        <p:nvSpPr>
          <p:cNvPr id="19" name="Text 3">
            <a:extLst>
              <a:ext uri="{FF2B5EF4-FFF2-40B4-BE49-F238E27FC236}">
                <a16:creationId xmlns:a16="http://schemas.microsoft.com/office/drawing/2014/main" id="{CBB2B815-5304-71B8-4B73-649E9929346D}"/>
              </a:ext>
            </a:extLst>
          </p:cNvPr>
          <p:cNvSpPr/>
          <p:nvPr>
            <p:custDataLst>
              <p:tags r:id="rId4"/>
            </p:custDataLst>
          </p:nvPr>
        </p:nvSpPr>
        <p:spPr>
          <a:xfrm>
            <a:off x="406929" y="3286824"/>
            <a:ext cx="3637533" cy="2586038"/>
          </a:xfrm>
          <a:prstGeom prst="rect">
            <a:avLst/>
          </a:prstGeom>
          <a:noFill/>
        </p:spPr>
        <p:txBody>
          <a:bodyPr wrap="square" lIns="0" tIns="0" rIns="0" bIns="0" rtlCol="0" anchor="t">
            <a:normAutofit fontScale="92500"/>
          </a:bodyPr>
          <a:lstStyle/>
          <a:p>
            <a:pPr marL="0" indent="0" algn="l">
              <a:lnSpc>
                <a:spcPts val="2850"/>
              </a:lnSpc>
              <a:buNone/>
            </a:pPr>
            <a:r>
              <a:rPr lang="en-US" sz="1750" dirty="0">
                <a:solidFill>
                  <a:schemeClr val="tx1"/>
                </a:solidFill>
                <a:latin typeface="Readex Pro" panose="020B0604020202020204" charset="-78"/>
                <a:cs typeface="Readex Pro" panose="020B0604020202020204" charset="-78"/>
              </a:rPr>
              <a:t>Ngăn chặn ứng dụng truy cập vào các điểm cuối (endpoints) dịch vụ metadata của nhà cung cấp điện toán đám mây như AWS/Azure/GCP (</a:t>
            </a:r>
            <a:r>
              <a:rPr lang="en-US" sz="1750" dirty="0">
                <a:solidFill>
                  <a:schemeClr val="tx1"/>
                </a:solidFill>
                <a:highlight>
                  <a:srgbClr val="D4F7EC"/>
                </a:highlight>
                <a:latin typeface="Readex Pro" panose="020B0604020202020204" charset="-78"/>
                <a:cs typeface="Readex Pro" panose="020B0604020202020204" charset="-78"/>
              </a:rPr>
              <a:t>169.254.169.254</a:t>
            </a:r>
            <a:r>
              <a:rPr lang="en-US" sz="1750" dirty="0">
                <a:solidFill>
                  <a:schemeClr val="tx1"/>
                </a:solidFill>
                <a:latin typeface="Readex Pro" panose="020B0604020202020204" charset="-78"/>
                <a:cs typeface="Readex Pro" panose="020B0604020202020204" charset="-78"/>
              </a:rPr>
              <a:t>) và Google Cloud (</a:t>
            </a:r>
            <a:r>
              <a:rPr lang="en-US" sz="1750" dirty="0">
                <a:solidFill>
                  <a:schemeClr val="tx1"/>
                </a:solidFill>
                <a:highlight>
                  <a:srgbClr val="D4F7EC"/>
                </a:highlight>
                <a:latin typeface="Readex Pro" panose="020B0604020202020204" charset="-78"/>
                <a:cs typeface="Readex Pro" panose="020B0604020202020204" charset="-78"/>
              </a:rPr>
              <a:t>metadata.google.internal</a:t>
            </a:r>
            <a:r>
              <a:rPr lang="en-US" sz="1750" dirty="0">
                <a:solidFill>
                  <a:schemeClr val="tx1"/>
                </a:solidFill>
                <a:latin typeface="Readex Pro" panose="020B0604020202020204" charset="-78"/>
                <a:cs typeface="Readex Pro" panose="020B0604020202020204" charset="-78"/>
              </a:rPr>
              <a:t>), vốn thường chứa thông tin nhạy cảm.</a:t>
            </a:r>
          </a:p>
        </p:txBody>
      </p:sp>
      <p:pic>
        <p:nvPicPr>
          <p:cNvPr id="20" name="Image 1" descr="preencoded.png">
            <a:extLst>
              <a:ext uri="{FF2B5EF4-FFF2-40B4-BE49-F238E27FC236}">
                <a16:creationId xmlns:a16="http://schemas.microsoft.com/office/drawing/2014/main" id="{AA856154-ABE9-821F-A338-CCD203CBF13A}"/>
              </a:ext>
            </a:extLst>
          </p:cNvPr>
          <p:cNvPicPr>
            <a:picLocks noChangeAspect="1"/>
          </p:cNvPicPr>
          <p:nvPr>
            <p:custDataLst>
              <p:tags r:id="rId5"/>
            </p:custDataLst>
          </p:nvPr>
        </p:nvPicPr>
        <p:blipFill>
          <a:blip r:embed="rId13"/>
          <a:stretch>
            <a:fillRect/>
          </a:stretch>
        </p:blipFill>
        <p:spPr>
          <a:xfrm>
            <a:off x="4706367" y="1758771"/>
            <a:ext cx="511516" cy="566976"/>
          </a:xfrm>
          <a:prstGeom prst="rect">
            <a:avLst/>
          </a:prstGeom>
        </p:spPr>
      </p:pic>
      <p:sp>
        <p:nvSpPr>
          <p:cNvPr id="21" name="Text 4">
            <a:extLst>
              <a:ext uri="{FF2B5EF4-FFF2-40B4-BE49-F238E27FC236}">
                <a16:creationId xmlns:a16="http://schemas.microsoft.com/office/drawing/2014/main" id="{E29450E6-A88A-1697-BD1F-9651D016623F}"/>
              </a:ext>
            </a:extLst>
          </p:cNvPr>
          <p:cNvSpPr/>
          <p:nvPr>
            <p:custDataLst>
              <p:tags r:id="rId6"/>
            </p:custDataLst>
          </p:nvPr>
        </p:nvSpPr>
        <p:spPr>
          <a:xfrm>
            <a:off x="4706367" y="2478786"/>
            <a:ext cx="3751834" cy="708660"/>
          </a:xfrm>
          <a:prstGeom prst="rect">
            <a:avLst/>
          </a:prstGeom>
          <a:noFill/>
        </p:spPr>
        <p:txBody>
          <a:bodyPr wrap="square" lIns="0" tIns="0" rIns="0" bIns="0" rtlCol="0" anchor="t">
            <a:normAutofit/>
          </a:bodyPr>
          <a:lstStyle/>
          <a:p>
            <a:pPr marL="0" indent="0" algn="l">
              <a:lnSpc>
                <a:spcPts val="2750"/>
              </a:lnSpc>
              <a:buNone/>
            </a:pPr>
            <a:r>
              <a:rPr lang="en-US" sz="2200" dirty="0">
                <a:solidFill>
                  <a:schemeClr val="accent1"/>
                </a:solidFill>
                <a:latin typeface="Readex Pro" panose="020B0604020202020204" charset="-78"/>
                <a:cs typeface="Readex Pro" panose="020B0604020202020204" charset="-78"/>
              </a:rPr>
              <a:t>Kiểm Tra Giao </a:t>
            </a:r>
            <a:r>
              <a:rPr lang="en-US" sz="2200" dirty="0" err="1">
                <a:solidFill>
                  <a:schemeClr val="accent1"/>
                </a:solidFill>
                <a:latin typeface="Readex Pro" panose="020B0604020202020204" charset="-78"/>
                <a:cs typeface="Readex Pro" panose="020B0604020202020204" charset="-78"/>
              </a:rPr>
              <a:t>Thức</a:t>
            </a:r>
            <a:r>
              <a:rPr lang="en-US" sz="2200" dirty="0">
                <a:solidFill>
                  <a:schemeClr val="accent1"/>
                </a:solidFill>
                <a:latin typeface="Readex Pro" panose="020B0604020202020204" charset="-78"/>
                <a:cs typeface="Readex Pro" panose="020B0604020202020204" charset="-78"/>
              </a:rPr>
              <a:t> </a:t>
            </a:r>
            <a:br>
              <a:rPr lang="en-US" sz="2200" dirty="0">
                <a:solidFill>
                  <a:schemeClr val="accent1"/>
                </a:solidFill>
                <a:latin typeface="Readex Pro" panose="020B0604020202020204" charset="-78"/>
                <a:cs typeface="Readex Pro" panose="020B0604020202020204" charset="-78"/>
              </a:rPr>
            </a:br>
            <a:r>
              <a:rPr lang="en-US" sz="2200" dirty="0">
                <a:solidFill>
                  <a:schemeClr val="accent1"/>
                </a:solidFill>
                <a:latin typeface="Readex Pro" panose="020B0604020202020204" charset="-78"/>
                <a:cs typeface="Readex Pro" panose="020B0604020202020204" charset="-78"/>
              </a:rPr>
              <a:t>(Scheme Validation)</a:t>
            </a:r>
          </a:p>
        </p:txBody>
      </p:sp>
      <p:sp>
        <p:nvSpPr>
          <p:cNvPr id="22" name="Text 5">
            <a:extLst>
              <a:ext uri="{FF2B5EF4-FFF2-40B4-BE49-F238E27FC236}">
                <a16:creationId xmlns:a16="http://schemas.microsoft.com/office/drawing/2014/main" id="{E02F86FD-0FCA-293B-BB9F-835471E31150}"/>
              </a:ext>
            </a:extLst>
          </p:cNvPr>
          <p:cNvSpPr/>
          <p:nvPr>
            <p:custDataLst>
              <p:tags r:id="rId7"/>
            </p:custDataLst>
          </p:nvPr>
        </p:nvSpPr>
        <p:spPr>
          <a:xfrm>
            <a:off x="4706367" y="3323535"/>
            <a:ext cx="3494868" cy="1860233"/>
          </a:xfrm>
          <a:prstGeom prst="rect">
            <a:avLst/>
          </a:prstGeom>
          <a:noFill/>
        </p:spPr>
        <p:txBody>
          <a:bodyPr wrap="square" lIns="0" tIns="0" rIns="0" bIns="0" rtlCol="0" anchor="t">
            <a:noAutofit/>
          </a:bodyPr>
          <a:lstStyle/>
          <a:p>
            <a:pPr marL="0" indent="0" algn="l">
              <a:lnSpc>
                <a:spcPts val="2850"/>
              </a:lnSpc>
              <a:buNone/>
            </a:pPr>
            <a:r>
              <a:rPr lang="en-US" sz="1600" dirty="0">
                <a:solidFill>
                  <a:schemeClr val="tx1"/>
                </a:solidFill>
                <a:latin typeface="Readex Pro" panose="020B0604020202020204" charset="-78"/>
                <a:cs typeface="Readex Pro" panose="020B0604020202020204" charset="-78"/>
              </a:rPr>
              <a:t>Chỉ cho phép sử dụng các giao thức HTTP và HTTPS. Tự động chặn các scheme nguy hiểm khác như </a:t>
            </a:r>
            <a:r>
              <a:rPr lang="en-US" sz="1600" dirty="0">
                <a:solidFill>
                  <a:schemeClr val="tx1"/>
                </a:solidFill>
                <a:highlight>
                  <a:srgbClr val="D4F7EC"/>
                </a:highlight>
                <a:latin typeface="Readex Pro" panose="020B0604020202020204" charset="-78"/>
                <a:cs typeface="Readex Pro" panose="020B0604020202020204" charset="-78"/>
              </a:rPr>
              <a:t>file://</a:t>
            </a:r>
            <a:r>
              <a:rPr lang="en-US" sz="1600" dirty="0">
                <a:solidFill>
                  <a:schemeClr val="tx1"/>
                </a:solidFill>
                <a:latin typeface="Readex Pro" panose="020B0604020202020204" charset="-78"/>
                <a:cs typeface="Readex Pro" panose="020B0604020202020204" charset="-78"/>
              </a:rPr>
              <a:t>, </a:t>
            </a:r>
            <a:r>
              <a:rPr lang="en-US" sz="1600" dirty="0">
                <a:solidFill>
                  <a:schemeClr val="tx1"/>
                </a:solidFill>
                <a:highlight>
                  <a:srgbClr val="D4F7EC"/>
                </a:highlight>
                <a:latin typeface="Readex Pro" panose="020B0604020202020204" charset="-78"/>
                <a:cs typeface="Readex Pro" panose="020B0604020202020204" charset="-78"/>
              </a:rPr>
              <a:t>gopher://</a:t>
            </a:r>
            <a:r>
              <a:rPr lang="en-US" sz="1600" dirty="0">
                <a:solidFill>
                  <a:schemeClr val="tx1"/>
                </a:solidFill>
                <a:latin typeface="Readex Pro" panose="020B0604020202020204" charset="-78"/>
                <a:cs typeface="Readex Pro" panose="020B0604020202020204" charset="-78"/>
              </a:rPr>
              <a:t>, </a:t>
            </a:r>
            <a:r>
              <a:rPr lang="en-US" sz="1600" dirty="0">
                <a:solidFill>
                  <a:schemeClr val="tx1"/>
                </a:solidFill>
                <a:highlight>
                  <a:srgbClr val="D4F7EC"/>
                </a:highlight>
                <a:latin typeface="Readex Pro" panose="020B0604020202020204" charset="-78"/>
                <a:cs typeface="Readex Pro" panose="020B0604020202020204" charset="-78"/>
              </a:rPr>
              <a:t>ftp://</a:t>
            </a:r>
            <a:r>
              <a:rPr lang="en-US" sz="1600" dirty="0">
                <a:solidFill>
                  <a:schemeClr val="tx1"/>
                </a:solidFill>
                <a:latin typeface="Readex Pro" panose="020B0604020202020204" charset="-78"/>
                <a:cs typeface="Readex Pro" panose="020B0604020202020204" charset="-78"/>
              </a:rPr>
              <a:t> để ngăn chặn truy cập trái phép vào tài nguyên hệ thống.</a:t>
            </a:r>
          </a:p>
        </p:txBody>
      </p:sp>
      <p:pic>
        <p:nvPicPr>
          <p:cNvPr id="23" name="Image 2" descr="preencoded.png">
            <a:extLst>
              <a:ext uri="{FF2B5EF4-FFF2-40B4-BE49-F238E27FC236}">
                <a16:creationId xmlns:a16="http://schemas.microsoft.com/office/drawing/2014/main" id="{DAF353DB-01FC-8F42-DCCC-A1476554AB6B}"/>
              </a:ext>
            </a:extLst>
          </p:cNvPr>
          <p:cNvPicPr>
            <a:picLocks noChangeAspect="1"/>
          </p:cNvPicPr>
          <p:nvPr>
            <p:custDataLst>
              <p:tags r:id="rId8"/>
            </p:custDataLst>
          </p:nvPr>
        </p:nvPicPr>
        <p:blipFill>
          <a:blip r:embed="rId14"/>
          <a:stretch>
            <a:fillRect/>
          </a:stretch>
        </p:blipFill>
        <p:spPr>
          <a:xfrm>
            <a:off x="8863139" y="1945942"/>
            <a:ext cx="437852" cy="566976"/>
          </a:xfrm>
          <a:prstGeom prst="rect">
            <a:avLst/>
          </a:prstGeom>
        </p:spPr>
      </p:pic>
      <p:sp>
        <p:nvSpPr>
          <p:cNvPr id="24" name="Text 6">
            <a:extLst>
              <a:ext uri="{FF2B5EF4-FFF2-40B4-BE49-F238E27FC236}">
                <a16:creationId xmlns:a16="http://schemas.microsoft.com/office/drawing/2014/main" id="{D93B87E1-700F-4635-3A72-A5AAB1C611C8}"/>
              </a:ext>
            </a:extLst>
          </p:cNvPr>
          <p:cNvSpPr/>
          <p:nvPr>
            <p:custDataLst>
              <p:tags r:id="rId9"/>
            </p:custDataLst>
          </p:nvPr>
        </p:nvSpPr>
        <p:spPr>
          <a:xfrm>
            <a:off x="8863140" y="2796405"/>
            <a:ext cx="2282494" cy="354330"/>
          </a:xfrm>
          <a:prstGeom prst="rect">
            <a:avLst/>
          </a:prstGeom>
          <a:noFill/>
        </p:spPr>
        <p:txBody>
          <a:bodyPr wrap="none" lIns="0" tIns="0" rIns="0" bIns="0" rtlCol="0" anchor="t"/>
          <a:lstStyle/>
          <a:p>
            <a:pPr marL="0" indent="0" algn="l">
              <a:lnSpc>
                <a:spcPts val="2750"/>
              </a:lnSpc>
              <a:buNone/>
            </a:pPr>
            <a:r>
              <a:rPr lang="en-US" sz="2200" dirty="0">
                <a:solidFill>
                  <a:schemeClr val="accent1"/>
                </a:solidFill>
                <a:latin typeface="Readex Pro" panose="020B0604020202020204" charset="-78"/>
                <a:cs typeface="Readex Pro" panose="020B0604020202020204" charset="-78"/>
              </a:rPr>
              <a:t>Chống DNS Rebinding</a:t>
            </a:r>
          </a:p>
        </p:txBody>
      </p:sp>
      <p:sp>
        <p:nvSpPr>
          <p:cNvPr id="25" name="Text 7">
            <a:extLst>
              <a:ext uri="{FF2B5EF4-FFF2-40B4-BE49-F238E27FC236}">
                <a16:creationId xmlns:a16="http://schemas.microsoft.com/office/drawing/2014/main" id="{0D88D100-F033-55B5-AB36-5DF8635BC076}"/>
              </a:ext>
            </a:extLst>
          </p:cNvPr>
          <p:cNvSpPr/>
          <p:nvPr>
            <p:custDataLst>
              <p:tags r:id="rId10"/>
            </p:custDataLst>
          </p:nvPr>
        </p:nvSpPr>
        <p:spPr>
          <a:xfrm>
            <a:off x="8863140" y="3286824"/>
            <a:ext cx="3211527" cy="2177415"/>
          </a:xfrm>
          <a:prstGeom prst="rect">
            <a:avLst/>
          </a:prstGeom>
          <a:noFill/>
        </p:spPr>
        <p:txBody>
          <a:bodyPr wrap="square" lIns="0" tIns="0" rIns="0" bIns="0" rtlCol="0" anchor="t">
            <a:normAutofit fontScale="92500"/>
          </a:bodyPr>
          <a:lstStyle/>
          <a:p>
            <a:pPr marL="0" indent="0" algn="l">
              <a:lnSpc>
                <a:spcPts val="2850"/>
              </a:lnSpc>
              <a:buNone/>
            </a:pPr>
            <a:r>
              <a:rPr lang="en-US" sz="1750" dirty="0">
                <a:solidFill>
                  <a:schemeClr val="tx1"/>
                </a:solidFill>
                <a:latin typeface="Readex Pro" panose="020B0604020202020204" charset="-78"/>
                <a:cs typeface="Readex Pro" panose="020B0604020202020204" charset="-78"/>
              </a:rPr>
              <a:t>Giải quyết địa chỉ IP ngay lập tức thông qua tra cứu DNS. Sau khi resolve, so sánh địa chỉ IP thực tế với danh sách chặn (blocklist) để ngăn chặn các cuộc tấn công DNS rebinding.</a:t>
            </a:r>
          </a:p>
        </p:txBody>
      </p:sp>
    </p:spTree>
    <p:extLst>
      <p:ext uri="{BB962C8B-B14F-4D97-AF65-F5344CB8AC3E}">
        <p14:creationId xmlns:p14="http://schemas.microsoft.com/office/powerpoint/2010/main" val="2020469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D51B1-DA07-40A4-8966-8715BF6659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793D50-C990-9456-C2F5-2EE6D0276C9E}"/>
              </a:ext>
            </a:extLst>
          </p:cNvPr>
          <p:cNvSpPr>
            <a:spLocks noGrp="1"/>
          </p:cNvSpPr>
          <p:nvPr>
            <p:ph type="title"/>
          </p:nvPr>
        </p:nvSpPr>
        <p:spPr>
          <a:xfrm>
            <a:off x="838200" y="96142"/>
            <a:ext cx="11353800" cy="1325563"/>
          </a:xfrm>
        </p:spPr>
        <p:txBody>
          <a:bodyPr>
            <a:normAutofit/>
          </a:bodyPr>
          <a:lstStyle/>
          <a:p>
            <a:r>
              <a:rPr lang="en-US" dirty="0" err="1">
                <a:latin typeface="Readex Pro" panose="020B0604020202020204" charset="-78"/>
                <a:cs typeface="Readex Pro" panose="020B0604020202020204" charset="-78"/>
              </a:rPr>
              <a:t>Biện</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pháp</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phòng</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chống</a:t>
            </a:r>
            <a:r>
              <a:rPr lang="en-US" dirty="0">
                <a:latin typeface="Readex Pro" panose="020B0604020202020204" charset="-78"/>
                <a:cs typeface="Readex Pro" panose="020B0604020202020204" charset="-78"/>
              </a:rPr>
              <a:t> SSRF </a:t>
            </a:r>
          </a:p>
        </p:txBody>
      </p:sp>
      <p:sp>
        <p:nvSpPr>
          <p:cNvPr id="4" name="Text 1">
            <a:extLst>
              <a:ext uri="{FF2B5EF4-FFF2-40B4-BE49-F238E27FC236}">
                <a16:creationId xmlns:a16="http://schemas.microsoft.com/office/drawing/2014/main" id="{B568F0A5-3A59-F6C3-6224-F6C6253B9861}"/>
              </a:ext>
            </a:extLst>
          </p:cNvPr>
          <p:cNvSpPr/>
          <p:nvPr>
            <p:custDataLst>
              <p:tags r:id="rId1"/>
            </p:custDataLst>
          </p:nvPr>
        </p:nvSpPr>
        <p:spPr>
          <a:xfrm>
            <a:off x="793790" y="1126846"/>
            <a:ext cx="11576988" cy="362903"/>
          </a:xfrm>
          <a:prstGeom prst="rect">
            <a:avLst/>
          </a:prstGeom>
          <a:noFill/>
        </p:spPr>
        <p:txBody>
          <a:bodyPr wrap="square" lIns="0" tIns="0" rIns="0" bIns="0" rtlCol="0" anchor="t">
            <a:normAutofit/>
          </a:bodyPr>
          <a:lstStyle/>
          <a:p>
            <a:pPr marL="0" indent="0" algn="l">
              <a:lnSpc>
                <a:spcPts val="2850"/>
              </a:lnSpc>
              <a:buNone/>
            </a:pPr>
            <a:r>
              <a:rPr lang="en-US" sz="1750" dirty="0">
                <a:solidFill>
                  <a:schemeClr val="tx1"/>
                </a:solidFill>
                <a:latin typeface="Readex Pro" panose="020B0604020202020204" charset="-78"/>
                <a:cs typeface="Readex Pro" panose="020B0604020202020204" charset="-78"/>
              </a:rPr>
              <a:t>Để ngăn chặn các cuộc tấn công SSRF, cần áp dụng nhiều biện pháp phòng ngừa ở các lớp khác nhau:</a:t>
            </a:r>
          </a:p>
        </p:txBody>
      </p:sp>
      <p:pic>
        <p:nvPicPr>
          <p:cNvPr id="5" name="Image 0" descr="preencoded.png">
            <a:extLst>
              <a:ext uri="{FF2B5EF4-FFF2-40B4-BE49-F238E27FC236}">
                <a16:creationId xmlns:a16="http://schemas.microsoft.com/office/drawing/2014/main" id="{A185D40E-BAA6-D87B-377B-9F1C06B44141}"/>
              </a:ext>
            </a:extLst>
          </p:cNvPr>
          <p:cNvPicPr>
            <a:picLocks noChangeAspect="1"/>
          </p:cNvPicPr>
          <p:nvPr>
            <p:custDataLst>
              <p:tags r:id="rId2"/>
            </p:custDataLst>
          </p:nvPr>
        </p:nvPicPr>
        <p:blipFill>
          <a:blip r:embed="rId12"/>
          <a:stretch>
            <a:fillRect/>
          </a:stretch>
        </p:blipFill>
        <p:spPr>
          <a:xfrm>
            <a:off x="327798" y="1918243"/>
            <a:ext cx="510317" cy="566976"/>
          </a:xfrm>
          <a:prstGeom prst="rect">
            <a:avLst/>
          </a:prstGeom>
        </p:spPr>
      </p:pic>
      <p:sp>
        <p:nvSpPr>
          <p:cNvPr id="6" name="Text 2">
            <a:extLst>
              <a:ext uri="{FF2B5EF4-FFF2-40B4-BE49-F238E27FC236}">
                <a16:creationId xmlns:a16="http://schemas.microsoft.com/office/drawing/2014/main" id="{D44ECB79-BA80-9E7B-9114-FD5940D26BA2}"/>
              </a:ext>
            </a:extLst>
          </p:cNvPr>
          <p:cNvSpPr/>
          <p:nvPr>
            <p:custDataLst>
              <p:tags r:id="rId3"/>
            </p:custDataLst>
          </p:nvPr>
        </p:nvSpPr>
        <p:spPr>
          <a:xfrm>
            <a:off x="327798" y="2768706"/>
            <a:ext cx="2551907" cy="354330"/>
          </a:xfrm>
          <a:prstGeom prst="rect">
            <a:avLst/>
          </a:prstGeom>
          <a:noFill/>
        </p:spPr>
        <p:txBody>
          <a:bodyPr wrap="square" lIns="0" tIns="0" rIns="0" bIns="0" rtlCol="0" anchor="t">
            <a:normAutofit/>
          </a:bodyPr>
          <a:lstStyle/>
          <a:p>
            <a:pPr marL="0" indent="0" algn="l">
              <a:lnSpc>
                <a:spcPts val="2750"/>
              </a:lnSpc>
              <a:buNone/>
            </a:pPr>
            <a:r>
              <a:rPr lang="en-US" sz="2200" dirty="0">
                <a:solidFill>
                  <a:schemeClr val="accent1"/>
                </a:solidFill>
                <a:latin typeface="Readex Pro" panose="020B0604020202020204" charset="-78"/>
                <a:cs typeface="Readex Pro" panose="020B0604020202020204" charset="-78"/>
              </a:rPr>
              <a:t>Xử Lý Lỗi An Toàn</a:t>
            </a:r>
          </a:p>
        </p:txBody>
      </p:sp>
      <p:sp>
        <p:nvSpPr>
          <p:cNvPr id="7" name="Text 3">
            <a:extLst>
              <a:ext uri="{FF2B5EF4-FFF2-40B4-BE49-F238E27FC236}">
                <a16:creationId xmlns:a16="http://schemas.microsoft.com/office/drawing/2014/main" id="{1E91FC30-2396-A6AA-742D-50350CC0232B}"/>
              </a:ext>
            </a:extLst>
          </p:cNvPr>
          <p:cNvSpPr/>
          <p:nvPr>
            <p:custDataLst>
              <p:tags r:id="rId4"/>
            </p:custDataLst>
          </p:nvPr>
        </p:nvSpPr>
        <p:spPr>
          <a:xfrm>
            <a:off x="327799" y="3259125"/>
            <a:ext cx="3400139" cy="2177415"/>
          </a:xfrm>
          <a:prstGeom prst="rect">
            <a:avLst/>
          </a:prstGeom>
          <a:noFill/>
        </p:spPr>
        <p:txBody>
          <a:bodyPr wrap="square" lIns="0" tIns="0" rIns="0" bIns="0" rtlCol="0" anchor="t">
            <a:normAutofit fontScale="92500"/>
          </a:bodyPr>
          <a:lstStyle/>
          <a:p>
            <a:pPr marL="0" indent="0" algn="l">
              <a:lnSpc>
                <a:spcPts val="2850"/>
              </a:lnSpc>
              <a:buNone/>
            </a:pPr>
            <a:r>
              <a:rPr lang="en-US" sz="1750" dirty="0">
                <a:solidFill>
                  <a:schemeClr val="tx1"/>
                </a:solidFill>
                <a:latin typeface="Readex Pro" panose="020B0604020202020204" charset="-78"/>
                <a:cs typeface="Readex Pro" panose="020B0604020202020204" charset="-78"/>
              </a:rPr>
              <a:t>Không hiển thị thông tin chi tiết hoặc nhạy cảm về lỗi của máy chủ cho người dùng cuối. Thay vào đó, trả về các thông báo lỗi chung chung (ví dụ: lỗi 400 hoặc 500) để tránh tiết lộ cấu trúc hệ thống.</a:t>
            </a:r>
          </a:p>
        </p:txBody>
      </p:sp>
      <p:pic>
        <p:nvPicPr>
          <p:cNvPr id="8" name="Image 1" descr="preencoded.png">
            <a:extLst>
              <a:ext uri="{FF2B5EF4-FFF2-40B4-BE49-F238E27FC236}">
                <a16:creationId xmlns:a16="http://schemas.microsoft.com/office/drawing/2014/main" id="{4611F130-6A87-1E96-DA67-1A8A73520778}"/>
              </a:ext>
            </a:extLst>
          </p:cNvPr>
          <p:cNvPicPr>
            <a:picLocks noChangeAspect="1"/>
          </p:cNvPicPr>
          <p:nvPr>
            <p:custDataLst>
              <p:tags r:id="rId5"/>
            </p:custDataLst>
          </p:nvPr>
        </p:nvPicPr>
        <p:blipFill>
          <a:blip r:embed="rId13"/>
          <a:stretch>
            <a:fillRect/>
          </a:stretch>
        </p:blipFill>
        <p:spPr>
          <a:xfrm>
            <a:off x="4401355" y="1918243"/>
            <a:ext cx="510317" cy="566976"/>
          </a:xfrm>
          <a:prstGeom prst="rect">
            <a:avLst/>
          </a:prstGeom>
        </p:spPr>
      </p:pic>
      <p:sp>
        <p:nvSpPr>
          <p:cNvPr id="9" name="Text 4">
            <a:extLst>
              <a:ext uri="{FF2B5EF4-FFF2-40B4-BE49-F238E27FC236}">
                <a16:creationId xmlns:a16="http://schemas.microsoft.com/office/drawing/2014/main" id="{854F23AC-5F7D-D945-7DC2-48B2D1DD8A5E}"/>
              </a:ext>
            </a:extLst>
          </p:cNvPr>
          <p:cNvSpPr/>
          <p:nvPr>
            <p:custDataLst>
              <p:tags r:id="rId6"/>
            </p:custDataLst>
          </p:nvPr>
        </p:nvSpPr>
        <p:spPr>
          <a:xfrm>
            <a:off x="4401355" y="2768706"/>
            <a:ext cx="3389290" cy="354330"/>
          </a:xfrm>
          <a:prstGeom prst="rect">
            <a:avLst/>
          </a:prstGeom>
          <a:noFill/>
        </p:spPr>
        <p:txBody>
          <a:bodyPr wrap="none" lIns="0" tIns="0" rIns="0" bIns="0" rtlCol="0" anchor="t"/>
          <a:lstStyle/>
          <a:p>
            <a:pPr marL="0" indent="0" algn="l">
              <a:lnSpc>
                <a:spcPts val="2750"/>
              </a:lnSpc>
              <a:buNone/>
            </a:pPr>
            <a:r>
              <a:rPr lang="en-US" sz="2200" dirty="0">
                <a:solidFill>
                  <a:schemeClr val="accent1"/>
                </a:solidFill>
                <a:latin typeface="Readex Pro" panose="020B0604020202020204" charset="-78"/>
                <a:cs typeface="Readex Pro" panose="020B0604020202020204" charset="-78"/>
              </a:rPr>
              <a:t>Cơ Chế Logging &amp; Cảnh Báo</a:t>
            </a:r>
          </a:p>
        </p:txBody>
      </p:sp>
      <p:sp>
        <p:nvSpPr>
          <p:cNvPr id="10" name="Text 5">
            <a:extLst>
              <a:ext uri="{FF2B5EF4-FFF2-40B4-BE49-F238E27FC236}">
                <a16:creationId xmlns:a16="http://schemas.microsoft.com/office/drawing/2014/main" id="{AE54EDE5-0C61-A1FB-D5D3-12E766F6E402}"/>
              </a:ext>
            </a:extLst>
          </p:cNvPr>
          <p:cNvSpPr/>
          <p:nvPr>
            <p:custDataLst>
              <p:tags r:id="rId7"/>
            </p:custDataLst>
          </p:nvPr>
        </p:nvSpPr>
        <p:spPr>
          <a:xfrm>
            <a:off x="4401356" y="3259125"/>
            <a:ext cx="3530036" cy="2177415"/>
          </a:xfrm>
          <a:prstGeom prst="rect">
            <a:avLst/>
          </a:prstGeom>
          <a:noFill/>
        </p:spPr>
        <p:txBody>
          <a:bodyPr wrap="square" lIns="0" tIns="0" rIns="0" bIns="0" rtlCol="0" anchor="t">
            <a:normAutofit/>
          </a:bodyPr>
          <a:lstStyle/>
          <a:p>
            <a:pPr marL="0" indent="0" algn="l">
              <a:lnSpc>
                <a:spcPts val="2850"/>
              </a:lnSpc>
              <a:buNone/>
            </a:pPr>
            <a:r>
              <a:rPr lang="en-US" sz="1750" dirty="0">
                <a:solidFill>
                  <a:schemeClr val="tx1"/>
                </a:solidFill>
                <a:latin typeface="Readex Pro" panose="020B0604020202020204" charset="-78"/>
                <a:cs typeface="Readex Pro" panose="020B0604020202020204" charset="-78"/>
              </a:rPr>
              <a:t>Triển khai ghi log chi tiết cho các yêu cầu đi ra từ máy chủ, đặc biệt là các yêu cầu đến các địa chỉ bị chặn. Thiết lập cảnh báo để phát hiện và phản ứng kịp thời khi có các nỗ lực tấn công SSRF.</a:t>
            </a:r>
          </a:p>
        </p:txBody>
      </p:sp>
      <p:pic>
        <p:nvPicPr>
          <p:cNvPr id="11" name="Image 2" descr="preencoded.png">
            <a:extLst>
              <a:ext uri="{FF2B5EF4-FFF2-40B4-BE49-F238E27FC236}">
                <a16:creationId xmlns:a16="http://schemas.microsoft.com/office/drawing/2014/main" id="{B0DB41A5-B44A-800C-7789-1279128F91E4}"/>
              </a:ext>
            </a:extLst>
          </p:cNvPr>
          <p:cNvPicPr>
            <a:picLocks noChangeAspect="1"/>
          </p:cNvPicPr>
          <p:nvPr>
            <p:custDataLst>
              <p:tags r:id="rId8"/>
            </p:custDataLst>
          </p:nvPr>
        </p:nvPicPr>
        <p:blipFill>
          <a:blip r:embed="rId14"/>
          <a:stretch>
            <a:fillRect/>
          </a:stretch>
        </p:blipFill>
        <p:spPr>
          <a:xfrm>
            <a:off x="8825142" y="1908580"/>
            <a:ext cx="593664" cy="566976"/>
          </a:xfrm>
          <a:prstGeom prst="rect">
            <a:avLst/>
          </a:prstGeom>
        </p:spPr>
      </p:pic>
      <p:sp>
        <p:nvSpPr>
          <p:cNvPr id="12" name="Text 6">
            <a:extLst>
              <a:ext uri="{FF2B5EF4-FFF2-40B4-BE49-F238E27FC236}">
                <a16:creationId xmlns:a16="http://schemas.microsoft.com/office/drawing/2014/main" id="{ADC250EE-FCE8-2C57-F19A-55BB86724AF6}"/>
              </a:ext>
            </a:extLst>
          </p:cNvPr>
          <p:cNvSpPr/>
          <p:nvPr>
            <p:custDataLst>
              <p:tags r:id="rId9"/>
            </p:custDataLst>
          </p:nvPr>
        </p:nvSpPr>
        <p:spPr>
          <a:xfrm>
            <a:off x="8825142" y="2759043"/>
            <a:ext cx="2968693" cy="354330"/>
          </a:xfrm>
          <a:prstGeom prst="rect">
            <a:avLst/>
          </a:prstGeom>
          <a:noFill/>
        </p:spPr>
        <p:txBody>
          <a:bodyPr wrap="square" lIns="0" tIns="0" rIns="0" bIns="0" rtlCol="0" anchor="t">
            <a:normAutofit/>
          </a:bodyPr>
          <a:lstStyle/>
          <a:p>
            <a:pPr marL="0" indent="0" algn="l">
              <a:lnSpc>
                <a:spcPts val="2750"/>
              </a:lnSpc>
              <a:buNone/>
            </a:pPr>
            <a:r>
              <a:rPr lang="en-US" sz="2200" dirty="0">
                <a:solidFill>
                  <a:schemeClr val="accent1"/>
                </a:solidFill>
                <a:latin typeface="Readex Pro" panose="020B0604020202020204" charset="-78"/>
                <a:cs typeface="Readex Pro" panose="020B0604020202020204" charset="-78"/>
              </a:rPr>
              <a:t>Port Security</a:t>
            </a:r>
          </a:p>
        </p:txBody>
      </p:sp>
      <p:sp>
        <p:nvSpPr>
          <p:cNvPr id="13" name="Text 7">
            <a:extLst>
              <a:ext uri="{FF2B5EF4-FFF2-40B4-BE49-F238E27FC236}">
                <a16:creationId xmlns:a16="http://schemas.microsoft.com/office/drawing/2014/main" id="{359FB735-CE3D-A7F7-4C56-AC684C4267BA}"/>
              </a:ext>
            </a:extLst>
          </p:cNvPr>
          <p:cNvSpPr/>
          <p:nvPr>
            <p:custDataLst>
              <p:tags r:id="rId10"/>
            </p:custDataLst>
          </p:nvPr>
        </p:nvSpPr>
        <p:spPr>
          <a:xfrm>
            <a:off x="8825141" y="3249461"/>
            <a:ext cx="3193944" cy="2177415"/>
          </a:xfrm>
          <a:prstGeom prst="rect">
            <a:avLst/>
          </a:prstGeom>
          <a:noFill/>
        </p:spPr>
        <p:txBody>
          <a:bodyPr wrap="square" lIns="0" tIns="0" rIns="0" bIns="0" rtlCol="0" anchor="t">
            <a:noAutofit/>
          </a:bodyPr>
          <a:lstStyle/>
          <a:p>
            <a:pPr marL="0" indent="0" algn="l">
              <a:lnSpc>
                <a:spcPts val="2850"/>
              </a:lnSpc>
              <a:buNone/>
            </a:pPr>
            <a:r>
              <a:rPr lang="en-US" sz="1600" dirty="0">
                <a:solidFill>
                  <a:schemeClr val="tx1"/>
                </a:solidFill>
                <a:latin typeface="Readex Pro" panose="020B0604020202020204" charset="-78"/>
                <a:cs typeface="Readex Pro" panose="020B0604020202020204" charset="-78"/>
              </a:rPr>
              <a:t>Tự động loại bỏ thông tin cổng (port) trong quá trình kiểm tra địa chỉ IP. Việc này giúp đảm bảo rằng các quy tắc chặn IP được áp dụng chính xác, chỉ tập trung vào địa chỉ IP thực tế mà không bị bỏ qua do khai thác cổng.</a:t>
            </a:r>
          </a:p>
        </p:txBody>
      </p:sp>
    </p:spTree>
    <p:extLst>
      <p:ext uri="{BB962C8B-B14F-4D97-AF65-F5344CB8AC3E}">
        <p14:creationId xmlns:p14="http://schemas.microsoft.com/office/powerpoint/2010/main" val="1495331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08165-A3A8-8F39-5F8F-C4F9DF396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7EA65-8D8B-42C4-A059-F5E788B86A39}"/>
              </a:ext>
            </a:extLst>
          </p:cNvPr>
          <p:cNvSpPr>
            <a:spLocks noGrp="1"/>
          </p:cNvSpPr>
          <p:nvPr>
            <p:ph type="title"/>
          </p:nvPr>
        </p:nvSpPr>
        <p:spPr>
          <a:xfrm>
            <a:off x="838200" y="96142"/>
            <a:ext cx="11353800" cy="1325563"/>
          </a:xfrm>
        </p:spPr>
        <p:txBody>
          <a:bodyPr>
            <a:normAutofit/>
          </a:bodyPr>
          <a:lstStyle/>
          <a:p>
            <a:r>
              <a:rPr lang="en-US" dirty="0" err="1">
                <a:latin typeface="Readex Pro" panose="020B0604020202020204" charset="-78"/>
                <a:cs typeface="Readex Pro" panose="020B0604020202020204" charset="-78"/>
              </a:rPr>
              <a:t>Biện</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pháp</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phòng</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chống</a:t>
            </a:r>
            <a:r>
              <a:rPr lang="en-US" dirty="0">
                <a:latin typeface="Readex Pro" panose="020B0604020202020204" charset="-78"/>
                <a:cs typeface="Readex Pro" panose="020B0604020202020204" charset="-78"/>
              </a:rPr>
              <a:t> SSRF - </a:t>
            </a:r>
            <a:r>
              <a:rPr lang="en-US" dirty="0" err="1">
                <a:latin typeface="Readex Pro" panose="020B0604020202020204" charset="-78"/>
                <a:cs typeface="Readex Pro" panose="020B0604020202020204" charset="-78"/>
              </a:rPr>
              <a:t>Tường</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lửa</a:t>
            </a:r>
            <a:endParaRPr lang="en-US" dirty="0">
              <a:latin typeface="Readex Pro" panose="020B0604020202020204" charset="-78"/>
              <a:cs typeface="Readex Pro" panose="020B0604020202020204" charset="-78"/>
            </a:endParaRPr>
          </a:p>
        </p:txBody>
      </p:sp>
      <p:grpSp>
        <p:nvGrpSpPr>
          <p:cNvPr id="3" name="Group 2">
            <a:extLst>
              <a:ext uri="{FF2B5EF4-FFF2-40B4-BE49-F238E27FC236}">
                <a16:creationId xmlns:a16="http://schemas.microsoft.com/office/drawing/2014/main" id="{CEBBD23E-E9E3-FFE5-7DEF-9D2B46664164}"/>
              </a:ext>
            </a:extLst>
          </p:cNvPr>
          <p:cNvGrpSpPr/>
          <p:nvPr/>
        </p:nvGrpSpPr>
        <p:grpSpPr>
          <a:xfrm>
            <a:off x="1095655" y="1501525"/>
            <a:ext cx="10000689" cy="4282879"/>
            <a:chOff x="2423" y="3903"/>
            <a:chExt cx="18409" cy="8522"/>
          </a:xfrm>
        </p:grpSpPr>
        <p:pic>
          <p:nvPicPr>
            <p:cNvPr id="14" name="Picture 13" descr="Gemini_Generated_Image_c9iqokc9iqokc9iq (2)">
              <a:extLst>
                <a:ext uri="{FF2B5EF4-FFF2-40B4-BE49-F238E27FC236}">
                  <a16:creationId xmlns:a16="http://schemas.microsoft.com/office/drawing/2014/main" id="{59FB4179-0AE1-E1D2-E3FC-FC32534C55F7}"/>
                </a:ext>
              </a:extLst>
            </p:cNvPr>
            <p:cNvPicPr>
              <a:picLocks noChangeAspect="1"/>
            </p:cNvPicPr>
            <p:nvPr/>
          </p:nvPicPr>
          <p:blipFill>
            <a:blip r:embed="rId2"/>
            <a:stretch>
              <a:fillRect/>
            </a:stretch>
          </p:blipFill>
          <p:spPr>
            <a:xfrm>
              <a:off x="12310" y="3903"/>
              <a:ext cx="8522" cy="8522"/>
            </a:xfrm>
            <a:prstGeom prst="rect">
              <a:avLst/>
            </a:prstGeom>
          </p:spPr>
        </p:pic>
        <p:pic>
          <p:nvPicPr>
            <p:cNvPr id="15" name="Picture 14" descr="Gemini_Generated_Image_pshjtrpshjtrpshj">
              <a:extLst>
                <a:ext uri="{FF2B5EF4-FFF2-40B4-BE49-F238E27FC236}">
                  <a16:creationId xmlns:a16="http://schemas.microsoft.com/office/drawing/2014/main" id="{84D01881-1C99-311C-0C27-66BC7BFE9730}"/>
                </a:ext>
              </a:extLst>
            </p:cNvPr>
            <p:cNvPicPr>
              <a:picLocks noChangeAspect="1"/>
            </p:cNvPicPr>
            <p:nvPr/>
          </p:nvPicPr>
          <p:blipFill>
            <a:blip r:embed="rId3"/>
            <a:stretch>
              <a:fillRect/>
            </a:stretch>
          </p:blipFill>
          <p:spPr>
            <a:xfrm>
              <a:off x="2423" y="3928"/>
              <a:ext cx="8497" cy="8497"/>
            </a:xfrm>
            <a:prstGeom prst="rect">
              <a:avLst/>
            </a:prstGeom>
          </p:spPr>
        </p:pic>
      </p:grpSp>
      <p:pic>
        <p:nvPicPr>
          <p:cNvPr id="16" name="Picture 15">
            <a:extLst>
              <a:ext uri="{FF2B5EF4-FFF2-40B4-BE49-F238E27FC236}">
                <a16:creationId xmlns:a16="http://schemas.microsoft.com/office/drawing/2014/main" id="{EE011FBE-E362-362C-D992-E2429E966C82}"/>
              </a:ext>
            </a:extLst>
          </p:cNvPr>
          <p:cNvPicPr/>
          <p:nvPr/>
        </p:nvPicPr>
        <p:blipFill>
          <a:blip r:embed="rId4"/>
          <a:stretch>
            <a:fillRect/>
          </a:stretch>
        </p:blipFill>
        <p:spPr>
          <a:xfrm>
            <a:off x="2020266" y="2327954"/>
            <a:ext cx="9076078" cy="1674554"/>
          </a:xfrm>
          <a:prstGeom prst="rect">
            <a:avLst/>
          </a:prstGeom>
        </p:spPr>
      </p:pic>
    </p:spTree>
    <p:extLst>
      <p:ext uri="{BB962C8B-B14F-4D97-AF65-F5344CB8AC3E}">
        <p14:creationId xmlns:p14="http://schemas.microsoft.com/office/powerpoint/2010/main" val="61333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FDE8C-9380-1254-6916-C9CA6E5B24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110A4B-CC46-1D2D-212B-15DF903B9A88}"/>
              </a:ext>
            </a:extLst>
          </p:cNvPr>
          <p:cNvSpPr>
            <a:spLocks noGrp="1"/>
          </p:cNvSpPr>
          <p:nvPr>
            <p:ph type="ctrTitle"/>
          </p:nvPr>
        </p:nvSpPr>
        <p:spPr>
          <a:xfrm>
            <a:off x="1443567" y="1773238"/>
            <a:ext cx="10029565" cy="1655762"/>
          </a:xfrm>
        </p:spPr>
        <p:txBody>
          <a:bodyPr/>
          <a:lstStyle/>
          <a:p>
            <a:r>
              <a:rPr lang="en-US" dirty="0"/>
              <a:t>KẾT LUẬN</a:t>
            </a:r>
          </a:p>
        </p:txBody>
      </p:sp>
      <p:sp>
        <p:nvSpPr>
          <p:cNvPr id="3" name="Subtitle 2">
            <a:extLst>
              <a:ext uri="{FF2B5EF4-FFF2-40B4-BE49-F238E27FC236}">
                <a16:creationId xmlns:a16="http://schemas.microsoft.com/office/drawing/2014/main" id="{6A9CE817-E0D5-9985-3CA5-B90296625403}"/>
              </a:ext>
            </a:extLst>
          </p:cNvPr>
          <p:cNvSpPr>
            <a:spLocks noGrp="1"/>
          </p:cNvSpPr>
          <p:nvPr>
            <p:ph type="subTitle" idx="1"/>
          </p:nvPr>
        </p:nvSpPr>
        <p:spPr>
          <a:xfrm>
            <a:off x="1443566" y="3428999"/>
            <a:ext cx="10029565" cy="796491"/>
          </a:xfrm>
        </p:spPr>
        <p:txBody>
          <a:bodyPr/>
          <a:lstStyle/>
          <a:p>
            <a:endParaRPr lang="en-US"/>
          </a:p>
        </p:txBody>
      </p:sp>
    </p:spTree>
    <p:extLst>
      <p:ext uri="{BB962C8B-B14F-4D97-AF65-F5344CB8AC3E}">
        <p14:creationId xmlns:p14="http://schemas.microsoft.com/office/powerpoint/2010/main" val="2600204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9193C-75E3-73E1-6CA3-971129AD1A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B959D-F72E-E7F7-AD7E-14910C2EDB84}"/>
              </a:ext>
            </a:extLst>
          </p:cNvPr>
          <p:cNvSpPr>
            <a:spLocks noGrp="1"/>
          </p:cNvSpPr>
          <p:nvPr>
            <p:ph type="title"/>
          </p:nvPr>
        </p:nvSpPr>
        <p:spPr>
          <a:xfrm>
            <a:off x="838200" y="96142"/>
            <a:ext cx="11353800" cy="1325563"/>
          </a:xfrm>
        </p:spPr>
        <p:txBody>
          <a:bodyPr>
            <a:normAutofit/>
          </a:bodyPr>
          <a:lstStyle/>
          <a:p>
            <a:r>
              <a:rPr lang="en-US" dirty="0" err="1">
                <a:latin typeface="Readex Pro" panose="020B0604020202020204" charset="-78"/>
                <a:cs typeface="Readex Pro" panose="020B0604020202020204" charset="-78"/>
              </a:rPr>
              <a:t>Kết</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luận</a:t>
            </a:r>
            <a:endParaRPr lang="en-US" dirty="0">
              <a:latin typeface="Readex Pro" panose="020B0604020202020204" charset="-78"/>
              <a:cs typeface="Readex Pro" panose="020B0604020202020204" charset="-78"/>
            </a:endParaRPr>
          </a:p>
        </p:txBody>
      </p:sp>
      <p:pic>
        <p:nvPicPr>
          <p:cNvPr id="20" name="Image 0" descr="preencoded.png">
            <a:extLst>
              <a:ext uri="{FF2B5EF4-FFF2-40B4-BE49-F238E27FC236}">
                <a16:creationId xmlns:a16="http://schemas.microsoft.com/office/drawing/2014/main" id="{24B2F05A-BD9F-05AB-7369-BE4EBB6037EE}"/>
              </a:ext>
            </a:extLst>
          </p:cNvPr>
          <p:cNvPicPr>
            <a:picLocks noChangeAspect="1"/>
          </p:cNvPicPr>
          <p:nvPr>
            <p:custDataLst>
              <p:tags r:id="rId1"/>
            </p:custDataLst>
          </p:nvPr>
        </p:nvPicPr>
        <p:blipFill>
          <a:blip r:embed="rId14"/>
          <a:stretch>
            <a:fillRect/>
          </a:stretch>
        </p:blipFill>
        <p:spPr>
          <a:xfrm>
            <a:off x="187121" y="1144411"/>
            <a:ext cx="460147" cy="566976"/>
          </a:xfrm>
          <a:prstGeom prst="rect">
            <a:avLst/>
          </a:prstGeom>
        </p:spPr>
      </p:pic>
      <p:sp>
        <p:nvSpPr>
          <p:cNvPr id="21" name="Text 1">
            <a:extLst>
              <a:ext uri="{FF2B5EF4-FFF2-40B4-BE49-F238E27FC236}">
                <a16:creationId xmlns:a16="http://schemas.microsoft.com/office/drawing/2014/main" id="{6264B348-8CBA-2414-1246-CEC7819B53F9}"/>
              </a:ext>
            </a:extLst>
          </p:cNvPr>
          <p:cNvSpPr/>
          <p:nvPr>
            <p:custDataLst>
              <p:tags r:id="rId2"/>
            </p:custDataLst>
          </p:nvPr>
        </p:nvSpPr>
        <p:spPr>
          <a:xfrm>
            <a:off x="187121" y="1994875"/>
            <a:ext cx="3056659" cy="354330"/>
          </a:xfrm>
          <a:prstGeom prst="rect">
            <a:avLst/>
          </a:prstGeom>
          <a:noFill/>
        </p:spPr>
        <p:txBody>
          <a:bodyPr wrap="none" lIns="0" tIns="0" rIns="0" bIns="0" rtlCol="0" anchor="t"/>
          <a:lstStyle/>
          <a:p>
            <a:pPr marL="0" indent="0" algn="l">
              <a:lnSpc>
                <a:spcPts val="2750"/>
              </a:lnSpc>
              <a:buNone/>
            </a:pPr>
            <a:r>
              <a:rPr lang="en-US" sz="2200" dirty="0">
                <a:solidFill>
                  <a:schemeClr val="accent1"/>
                </a:solidFill>
                <a:latin typeface="Readex Pro" panose="020B0604020202020204" charset="-78"/>
                <a:cs typeface="Readex Pro" panose="020B0604020202020204" charset="-78"/>
              </a:rPr>
              <a:t>SSRF: Lỗ hổng nghiêm trọng</a:t>
            </a:r>
          </a:p>
        </p:txBody>
      </p:sp>
      <p:sp>
        <p:nvSpPr>
          <p:cNvPr id="22" name="Text 2">
            <a:extLst>
              <a:ext uri="{FF2B5EF4-FFF2-40B4-BE49-F238E27FC236}">
                <a16:creationId xmlns:a16="http://schemas.microsoft.com/office/drawing/2014/main" id="{733D8644-DAB9-5E9F-87CA-AB9F9778498A}"/>
              </a:ext>
            </a:extLst>
          </p:cNvPr>
          <p:cNvSpPr/>
          <p:nvPr>
            <p:custDataLst>
              <p:tags r:id="rId3"/>
            </p:custDataLst>
          </p:nvPr>
        </p:nvSpPr>
        <p:spPr>
          <a:xfrm>
            <a:off x="187121" y="2485293"/>
            <a:ext cx="5334448" cy="725805"/>
          </a:xfrm>
          <a:prstGeom prst="rect">
            <a:avLst/>
          </a:prstGeom>
          <a:noFill/>
        </p:spPr>
        <p:txBody>
          <a:bodyPr wrap="square" lIns="0" tIns="0" rIns="0" bIns="0" rtlCol="0" anchor="t">
            <a:normAutofit/>
          </a:bodyPr>
          <a:lstStyle/>
          <a:p>
            <a:pPr marL="0" indent="0" algn="l">
              <a:lnSpc>
                <a:spcPts val="2850"/>
              </a:lnSpc>
              <a:buNone/>
            </a:pPr>
            <a:r>
              <a:rPr lang="en-US" sz="1750" dirty="0">
                <a:solidFill>
                  <a:schemeClr val="tx1"/>
                </a:solidFill>
                <a:latin typeface="Readex Pro" panose="020B0604020202020204" charset="-78"/>
                <a:cs typeface="Readex Pro" panose="020B0604020202020204" charset="-78"/>
              </a:rPr>
              <a:t>Lỗ hổng SSRF có thể dẫn đến việc xâm nhập toàn bộ hệ thống, gây ra hậu quả khôn lường.</a:t>
            </a:r>
          </a:p>
        </p:txBody>
      </p:sp>
      <p:pic>
        <p:nvPicPr>
          <p:cNvPr id="23" name="Image 1" descr="preencoded.png">
            <a:extLst>
              <a:ext uri="{FF2B5EF4-FFF2-40B4-BE49-F238E27FC236}">
                <a16:creationId xmlns:a16="http://schemas.microsoft.com/office/drawing/2014/main" id="{35AC21A7-74FD-F528-861F-870C6E6F9C5A}"/>
              </a:ext>
            </a:extLst>
          </p:cNvPr>
          <p:cNvPicPr>
            <a:picLocks noChangeAspect="1"/>
          </p:cNvPicPr>
          <p:nvPr>
            <p:custDataLst>
              <p:tags r:id="rId4"/>
            </p:custDataLst>
          </p:nvPr>
        </p:nvPicPr>
        <p:blipFill>
          <a:blip r:embed="rId15"/>
          <a:stretch>
            <a:fillRect/>
          </a:stretch>
        </p:blipFill>
        <p:spPr>
          <a:xfrm>
            <a:off x="6850215" y="1016896"/>
            <a:ext cx="460147" cy="566976"/>
          </a:xfrm>
          <a:prstGeom prst="rect">
            <a:avLst/>
          </a:prstGeom>
        </p:spPr>
      </p:pic>
      <p:sp>
        <p:nvSpPr>
          <p:cNvPr id="24" name="Text 3">
            <a:extLst>
              <a:ext uri="{FF2B5EF4-FFF2-40B4-BE49-F238E27FC236}">
                <a16:creationId xmlns:a16="http://schemas.microsoft.com/office/drawing/2014/main" id="{C2A8A53E-994D-8DB0-58C8-FBADB62010E1}"/>
              </a:ext>
            </a:extLst>
          </p:cNvPr>
          <p:cNvSpPr/>
          <p:nvPr>
            <p:custDataLst>
              <p:tags r:id="rId5"/>
            </p:custDataLst>
          </p:nvPr>
        </p:nvSpPr>
        <p:spPr>
          <a:xfrm>
            <a:off x="6850215" y="1867360"/>
            <a:ext cx="3674177" cy="354330"/>
          </a:xfrm>
          <a:prstGeom prst="rect">
            <a:avLst/>
          </a:prstGeom>
          <a:noFill/>
        </p:spPr>
        <p:txBody>
          <a:bodyPr wrap="square" lIns="0" tIns="0" rIns="0" bIns="0" rtlCol="0" anchor="t">
            <a:noAutofit/>
          </a:bodyPr>
          <a:lstStyle/>
          <a:p>
            <a:pPr marL="0" indent="0" algn="l">
              <a:lnSpc>
                <a:spcPts val="2750"/>
              </a:lnSpc>
              <a:buNone/>
            </a:pPr>
            <a:r>
              <a:rPr lang="en-US" sz="2200" dirty="0">
                <a:solidFill>
                  <a:schemeClr val="accent1"/>
                </a:solidFill>
                <a:latin typeface="Readex Pro" panose="020B0604020202020204" charset="-78"/>
                <a:cs typeface="Readex Pro" panose="020B0604020202020204" charset="-78"/>
              </a:rPr>
              <a:t>Phòng thủ theo chiều sâu</a:t>
            </a:r>
          </a:p>
        </p:txBody>
      </p:sp>
      <p:sp>
        <p:nvSpPr>
          <p:cNvPr id="25" name="Text 4">
            <a:extLst>
              <a:ext uri="{FF2B5EF4-FFF2-40B4-BE49-F238E27FC236}">
                <a16:creationId xmlns:a16="http://schemas.microsoft.com/office/drawing/2014/main" id="{C5641126-0A1A-7D8B-3403-809740DD0F82}"/>
              </a:ext>
            </a:extLst>
          </p:cNvPr>
          <p:cNvSpPr/>
          <p:nvPr>
            <p:custDataLst>
              <p:tags r:id="rId6"/>
            </p:custDataLst>
          </p:nvPr>
        </p:nvSpPr>
        <p:spPr>
          <a:xfrm>
            <a:off x="6850215" y="2357778"/>
            <a:ext cx="5177662" cy="725805"/>
          </a:xfrm>
          <a:prstGeom prst="rect">
            <a:avLst/>
          </a:prstGeom>
          <a:noFill/>
        </p:spPr>
        <p:txBody>
          <a:bodyPr wrap="square" lIns="0" tIns="0" rIns="0" bIns="0" rtlCol="0" anchor="t">
            <a:noAutofit/>
          </a:bodyPr>
          <a:lstStyle/>
          <a:p>
            <a:pPr marL="0" indent="0" algn="l">
              <a:lnSpc>
                <a:spcPts val="2850"/>
              </a:lnSpc>
              <a:buNone/>
            </a:pPr>
            <a:r>
              <a:rPr lang="en-US" sz="1750" dirty="0">
                <a:solidFill>
                  <a:schemeClr val="tx1"/>
                </a:solidFill>
                <a:latin typeface="Readex Pro" panose="020B0604020202020204" charset="-78"/>
                <a:cs typeface="Readex Pro" panose="020B0604020202020204" charset="-78"/>
              </a:rPr>
              <a:t>Đây là chiến lược bắt buộc, kết hợp kiểm soát ở cả tầng mạng và tầng ứng dụng để tăng cường bảo mật.</a:t>
            </a:r>
          </a:p>
        </p:txBody>
      </p:sp>
      <p:pic>
        <p:nvPicPr>
          <p:cNvPr id="26" name="Image 2" descr="preencoded.png">
            <a:extLst>
              <a:ext uri="{FF2B5EF4-FFF2-40B4-BE49-F238E27FC236}">
                <a16:creationId xmlns:a16="http://schemas.microsoft.com/office/drawing/2014/main" id="{964BEE7F-86C4-A95E-5334-4AE6C1EA6E2C}"/>
              </a:ext>
            </a:extLst>
          </p:cNvPr>
          <p:cNvPicPr>
            <a:picLocks noChangeAspect="1"/>
          </p:cNvPicPr>
          <p:nvPr>
            <p:custDataLst>
              <p:tags r:id="rId7"/>
            </p:custDataLst>
          </p:nvPr>
        </p:nvPicPr>
        <p:blipFill>
          <a:blip r:embed="rId16"/>
          <a:stretch>
            <a:fillRect/>
          </a:stretch>
        </p:blipFill>
        <p:spPr>
          <a:xfrm>
            <a:off x="187121" y="3778074"/>
            <a:ext cx="460147" cy="566976"/>
          </a:xfrm>
          <a:prstGeom prst="rect">
            <a:avLst/>
          </a:prstGeom>
        </p:spPr>
      </p:pic>
      <p:sp>
        <p:nvSpPr>
          <p:cNvPr id="27" name="Text 5">
            <a:extLst>
              <a:ext uri="{FF2B5EF4-FFF2-40B4-BE49-F238E27FC236}">
                <a16:creationId xmlns:a16="http://schemas.microsoft.com/office/drawing/2014/main" id="{08FAD4D6-DBFC-25CD-E573-79161E40544E}"/>
              </a:ext>
            </a:extLst>
          </p:cNvPr>
          <p:cNvSpPr/>
          <p:nvPr>
            <p:custDataLst>
              <p:tags r:id="rId8"/>
            </p:custDataLst>
          </p:nvPr>
        </p:nvSpPr>
        <p:spPr>
          <a:xfrm>
            <a:off x="187122" y="4628537"/>
            <a:ext cx="2540758" cy="354330"/>
          </a:xfrm>
          <a:prstGeom prst="rect">
            <a:avLst/>
          </a:prstGeom>
          <a:noFill/>
        </p:spPr>
        <p:txBody>
          <a:bodyPr wrap="none" lIns="0" tIns="0" rIns="0" bIns="0" rtlCol="0" anchor="t"/>
          <a:lstStyle/>
          <a:p>
            <a:pPr marL="0" indent="0" algn="l">
              <a:lnSpc>
                <a:spcPts val="2750"/>
              </a:lnSpc>
              <a:buNone/>
            </a:pPr>
            <a:r>
              <a:rPr lang="en-US" sz="2200" dirty="0">
                <a:solidFill>
                  <a:schemeClr val="accent1"/>
                </a:solidFill>
                <a:latin typeface="Readex Pro" panose="020B0604020202020204" charset="-78"/>
                <a:cs typeface="Readex Pro" panose="020B0604020202020204" charset="-78"/>
              </a:rPr>
              <a:t>Quản lý cấu hình Cloud</a:t>
            </a:r>
          </a:p>
        </p:txBody>
      </p:sp>
      <p:sp>
        <p:nvSpPr>
          <p:cNvPr id="28" name="Text 6">
            <a:extLst>
              <a:ext uri="{FF2B5EF4-FFF2-40B4-BE49-F238E27FC236}">
                <a16:creationId xmlns:a16="http://schemas.microsoft.com/office/drawing/2014/main" id="{278E40E8-7074-0FF7-51D0-E93041375FF8}"/>
              </a:ext>
            </a:extLst>
          </p:cNvPr>
          <p:cNvSpPr/>
          <p:nvPr>
            <p:custDataLst>
              <p:tags r:id="rId9"/>
            </p:custDataLst>
          </p:nvPr>
        </p:nvSpPr>
        <p:spPr>
          <a:xfrm>
            <a:off x="187121" y="5118956"/>
            <a:ext cx="5177565" cy="1088708"/>
          </a:xfrm>
          <a:prstGeom prst="rect">
            <a:avLst/>
          </a:prstGeom>
          <a:noFill/>
        </p:spPr>
        <p:txBody>
          <a:bodyPr wrap="square" lIns="0" tIns="0" rIns="0" bIns="0" rtlCol="0" anchor="t">
            <a:normAutofit/>
          </a:bodyPr>
          <a:lstStyle/>
          <a:p>
            <a:pPr marL="0" indent="0" algn="l">
              <a:lnSpc>
                <a:spcPts val="2850"/>
              </a:lnSpc>
              <a:buNone/>
            </a:pPr>
            <a:r>
              <a:rPr lang="en-US" sz="1750" dirty="0">
                <a:solidFill>
                  <a:schemeClr val="tx1"/>
                </a:solidFill>
                <a:latin typeface="Readex Pro" panose="020B0604020202020204" charset="-78"/>
                <a:cs typeface="Readex Pro" panose="020B0604020202020204" charset="-78"/>
              </a:rPr>
              <a:t>Cực kỳ quan trọng. Một lỗi cấu hình sai (như IAM Role quá quyền) có thể biến một lỗ hổng nhỏ thành một thảm họa lớn.</a:t>
            </a:r>
          </a:p>
        </p:txBody>
      </p:sp>
      <p:pic>
        <p:nvPicPr>
          <p:cNvPr id="29" name="Image 3" descr="preencoded.png">
            <a:extLst>
              <a:ext uri="{FF2B5EF4-FFF2-40B4-BE49-F238E27FC236}">
                <a16:creationId xmlns:a16="http://schemas.microsoft.com/office/drawing/2014/main" id="{805BD8CC-B23F-E840-553B-D745E9B670E5}"/>
              </a:ext>
            </a:extLst>
          </p:cNvPr>
          <p:cNvPicPr>
            <a:picLocks noChangeAspect="1"/>
          </p:cNvPicPr>
          <p:nvPr>
            <p:custDataLst>
              <p:tags r:id="rId10"/>
            </p:custDataLst>
          </p:nvPr>
        </p:nvPicPr>
        <p:blipFill>
          <a:blip r:embed="rId17"/>
          <a:stretch>
            <a:fillRect/>
          </a:stretch>
        </p:blipFill>
        <p:spPr>
          <a:xfrm>
            <a:off x="6850215" y="3778074"/>
            <a:ext cx="460147" cy="566976"/>
          </a:xfrm>
          <a:prstGeom prst="rect">
            <a:avLst/>
          </a:prstGeom>
        </p:spPr>
      </p:pic>
      <p:sp>
        <p:nvSpPr>
          <p:cNvPr id="30" name="Text 7">
            <a:extLst>
              <a:ext uri="{FF2B5EF4-FFF2-40B4-BE49-F238E27FC236}">
                <a16:creationId xmlns:a16="http://schemas.microsoft.com/office/drawing/2014/main" id="{3983C31C-D9B9-266A-1CE3-CCCBCB956271}"/>
              </a:ext>
            </a:extLst>
          </p:cNvPr>
          <p:cNvSpPr/>
          <p:nvPr>
            <p:custDataLst>
              <p:tags r:id="rId11"/>
            </p:custDataLst>
          </p:nvPr>
        </p:nvSpPr>
        <p:spPr>
          <a:xfrm>
            <a:off x="6850216" y="4628537"/>
            <a:ext cx="4175338" cy="354330"/>
          </a:xfrm>
          <a:prstGeom prst="rect">
            <a:avLst/>
          </a:prstGeom>
          <a:noFill/>
        </p:spPr>
        <p:txBody>
          <a:bodyPr wrap="square" lIns="0" tIns="0" rIns="0" bIns="0" rtlCol="0" anchor="t">
            <a:noAutofit/>
          </a:bodyPr>
          <a:lstStyle/>
          <a:p>
            <a:pPr marL="0" indent="0" algn="l">
              <a:lnSpc>
                <a:spcPts val="2750"/>
              </a:lnSpc>
              <a:buNone/>
            </a:pPr>
            <a:r>
              <a:rPr lang="en-US" sz="2200" dirty="0">
                <a:solidFill>
                  <a:schemeClr val="accent1"/>
                </a:solidFill>
                <a:latin typeface="Readex Pro" panose="020B0604020202020204" charset="-78"/>
                <a:cs typeface="Readex Pro" panose="020B0604020202020204" charset="-78"/>
              </a:rPr>
              <a:t>Giả định mọi đầu vào độc hại</a:t>
            </a:r>
          </a:p>
        </p:txBody>
      </p:sp>
      <p:sp>
        <p:nvSpPr>
          <p:cNvPr id="31" name="Text 8">
            <a:extLst>
              <a:ext uri="{FF2B5EF4-FFF2-40B4-BE49-F238E27FC236}">
                <a16:creationId xmlns:a16="http://schemas.microsoft.com/office/drawing/2014/main" id="{1D9446AF-ACA7-B322-5EB0-EF9F518CA576}"/>
              </a:ext>
            </a:extLst>
          </p:cNvPr>
          <p:cNvSpPr/>
          <p:nvPr>
            <p:custDataLst>
              <p:tags r:id="rId12"/>
            </p:custDataLst>
          </p:nvPr>
        </p:nvSpPr>
        <p:spPr>
          <a:xfrm>
            <a:off x="6850215" y="5118956"/>
            <a:ext cx="5177662" cy="725805"/>
          </a:xfrm>
          <a:prstGeom prst="rect">
            <a:avLst/>
          </a:prstGeom>
          <a:noFill/>
        </p:spPr>
        <p:txBody>
          <a:bodyPr wrap="square" lIns="0" tIns="0" rIns="0" bIns="0" rtlCol="0" anchor="t">
            <a:noAutofit/>
          </a:bodyPr>
          <a:lstStyle/>
          <a:p>
            <a:pPr marL="0" indent="0" algn="l">
              <a:lnSpc>
                <a:spcPts val="2850"/>
              </a:lnSpc>
              <a:buNone/>
            </a:pPr>
            <a:r>
              <a:rPr lang="en-US" sz="1750" dirty="0">
                <a:solidFill>
                  <a:schemeClr val="tx1"/>
                </a:solidFill>
                <a:latin typeface="Readex Pro" panose="020B0604020202020204" charset="-78"/>
                <a:cs typeface="Readex Pro" panose="020B0604020202020204" charset="-78"/>
              </a:rPr>
              <a:t>Luôn coi mọi đầu vào từ người dùng đều tiềm ẩn nguy hiểm cho đến khi được chứng minh ngược lại.</a:t>
            </a:r>
          </a:p>
        </p:txBody>
      </p:sp>
    </p:spTree>
    <p:extLst>
      <p:ext uri="{BB962C8B-B14F-4D97-AF65-F5344CB8AC3E}">
        <p14:creationId xmlns:p14="http://schemas.microsoft.com/office/powerpoint/2010/main" val="873726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8EBF9F-2BAC-9E30-FDF7-F09547A89C3A}"/>
              </a:ext>
            </a:extLst>
          </p:cNvPr>
          <p:cNvSpPr>
            <a:spLocks noGrp="1"/>
          </p:cNvSpPr>
          <p:nvPr>
            <p:ph type="ctrTitle"/>
          </p:nvPr>
        </p:nvSpPr>
        <p:spPr>
          <a:xfrm>
            <a:off x="3625727" y="465990"/>
            <a:ext cx="4940545" cy="636295"/>
          </a:xfrm>
        </p:spPr>
        <p:txBody>
          <a:bodyPr/>
          <a:lstStyle/>
          <a:p>
            <a:r>
              <a:rPr lang="en-US" dirty="0"/>
              <a:t>THÀNH VIÊN NHÓM 10</a:t>
            </a:r>
          </a:p>
        </p:txBody>
      </p:sp>
      <p:graphicFrame>
        <p:nvGraphicFramePr>
          <p:cNvPr id="2" name="Content Placeholder 1">
            <a:extLst>
              <a:ext uri="{FF2B5EF4-FFF2-40B4-BE49-F238E27FC236}">
                <a16:creationId xmlns:a16="http://schemas.microsoft.com/office/drawing/2014/main" id="{542822FA-14B6-3D71-5702-4D61BC889D80}"/>
              </a:ext>
            </a:extLst>
          </p:cNvPr>
          <p:cNvGraphicFramePr>
            <a:graphicFrameLocks noGrp="1"/>
          </p:cNvGraphicFramePr>
          <p:nvPr>
            <p:ph sz="quarter" idx="12"/>
            <p:extLst>
              <p:ext uri="{D42A27DB-BD31-4B8C-83A1-F6EECF244321}">
                <p14:modId xmlns:p14="http://schemas.microsoft.com/office/powerpoint/2010/main" val="819826223"/>
              </p:ext>
            </p:extLst>
          </p:nvPr>
        </p:nvGraphicFramePr>
        <p:xfrm>
          <a:off x="1831730" y="1679451"/>
          <a:ext cx="8528540" cy="2127616"/>
        </p:xfrm>
        <a:graphic>
          <a:graphicData uri="http://schemas.openxmlformats.org/drawingml/2006/table">
            <a:tbl>
              <a:tblPr firstRow="1" bandRow="1">
                <a:tableStyleId>{5940675A-B579-460E-94D1-54222C63F5DA}</a:tableStyleId>
              </a:tblPr>
              <a:tblGrid>
                <a:gridCol w="4264270">
                  <a:extLst>
                    <a:ext uri="{9D8B030D-6E8A-4147-A177-3AD203B41FA5}">
                      <a16:colId xmlns:a16="http://schemas.microsoft.com/office/drawing/2014/main" val="323569102"/>
                    </a:ext>
                  </a:extLst>
                </a:gridCol>
                <a:gridCol w="4264270">
                  <a:extLst>
                    <a:ext uri="{9D8B030D-6E8A-4147-A177-3AD203B41FA5}">
                      <a16:colId xmlns:a16="http://schemas.microsoft.com/office/drawing/2014/main" val="2587181334"/>
                    </a:ext>
                  </a:extLst>
                </a:gridCol>
              </a:tblGrid>
              <a:tr h="531904">
                <a:tc>
                  <a:txBody>
                    <a:bodyPr/>
                    <a:lstStyle/>
                    <a:p>
                      <a:pPr algn="ctr"/>
                      <a:r>
                        <a:rPr lang="en-US" sz="2400" dirty="0">
                          <a:latin typeface="Readex Pro" panose="020B0604020202020204" charset="-78"/>
                          <a:cs typeface="Readex Pro" panose="020B0604020202020204" charset="-78"/>
                        </a:rPr>
                        <a:t>MSSV</a:t>
                      </a:r>
                    </a:p>
                  </a:txBody>
                  <a:tcPr/>
                </a:tc>
                <a:tc>
                  <a:txBody>
                    <a:bodyPr/>
                    <a:lstStyle/>
                    <a:p>
                      <a:pPr algn="ctr"/>
                      <a:r>
                        <a:rPr lang="en-US" sz="2400" dirty="0" err="1">
                          <a:latin typeface="Readex Pro" panose="020B0604020202020204" charset="-78"/>
                          <a:cs typeface="Readex Pro" panose="020B0604020202020204" charset="-78"/>
                        </a:rPr>
                        <a:t>Họ</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và</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tên</a:t>
                      </a:r>
                      <a:endParaRPr lang="en-US" sz="2400" dirty="0">
                        <a:latin typeface="Readex Pro" panose="020B0604020202020204" charset="-78"/>
                        <a:cs typeface="Readex Pro" panose="020B0604020202020204" charset="-78"/>
                      </a:endParaRPr>
                    </a:p>
                  </a:txBody>
                  <a:tcPr/>
                </a:tc>
                <a:extLst>
                  <a:ext uri="{0D108BD9-81ED-4DB2-BD59-A6C34878D82A}">
                    <a16:rowId xmlns:a16="http://schemas.microsoft.com/office/drawing/2014/main" val="2405606134"/>
                  </a:ext>
                </a:extLst>
              </a:tr>
              <a:tr h="531904">
                <a:tc>
                  <a:txBody>
                    <a:bodyPr/>
                    <a:lstStyle/>
                    <a:p>
                      <a:pPr algn="ctr"/>
                      <a:r>
                        <a:rPr lang="en-US" sz="2400" dirty="0">
                          <a:latin typeface="Readex Pro" panose="020B0604020202020204" charset="-78"/>
                          <a:cs typeface="Readex Pro" panose="020B0604020202020204" charset="-78"/>
                        </a:rPr>
                        <a:t>B2204965</a:t>
                      </a:r>
                    </a:p>
                  </a:txBody>
                  <a:tcPr/>
                </a:tc>
                <a:tc>
                  <a:txBody>
                    <a:bodyPr/>
                    <a:lstStyle/>
                    <a:p>
                      <a:pPr algn="ctr"/>
                      <a:r>
                        <a:rPr lang="en-US" sz="2400" dirty="0">
                          <a:latin typeface="Readex Pro" panose="020B0604020202020204" charset="-78"/>
                          <a:cs typeface="Readex Pro" panose="020B0604020202020204" charset="-78"/>
                        </a:rPr>
                        <a:t>Trương Văn Quy</a:t>
                      </a:r>
                    </a:p>
                  </a:txBody>
                  <a:tcPr/>
                </a:tc>
                <a:extLst>
                  <a:ext uri="{0D108BD9-81ED-4DB2-BD59-A6C34878D82A}">
                    <a16:rowId xmlns:a16="http://schemas.microsoft.com/office/drawing/2014/main" val="3990972261"/>
                  </a:ext>
                </a:extLst>
              </a:tr>
              <a:tr h="5319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Readex Pro" panose="020B0604020202020204" charset="-78"/>
                          <a:cs typeface="Readex Pro" panose="020B0604020202020204" charset="-78"/>
                        </a:rPr>
                        <a:t>B2204966</a:t>
                      </a:r>
                    </a:p>
                  </a:txBody>
                  <a:tcPr/>
                </a:tc>
                <a:tc>
                  <a:txBody>
                    <a:bodyPr/>
                    <a:lstStyle/>
                    <a:p>
                      <a:pPr algn="ctr"/>
                      <a:r>
                        <a:rPr lang="en-US" sz="2400" dirty="0">
                          <a:latin typeface="Readex Pro" panose="020B0604020202020204" charset="-78"/>
                          <a:cs typeface="Readex Pro" panose="020B0604020202020204" charset="-78"/>
                        </a:rPr>
                        <a:t>Ngô Hữu Thành</a:t>
                      </a:r>
                    </a:p>
                  </a:txBody>
                  <a:tcPr/>
                </a:tc>
                <a:extLst>
                  <a:ext uri="{0D108BD9-81ED-4DB2-BD59-A6C34878D82A}">
                    <a16:rowId xmlns:a16="http://schemas.microsoft.com/office/drawing/2014/main" val="13758289"/>
                  </a:ext>
                </a:extLst>
              </a:tr>
              <a:tr h="531904">
                <a:tc>
                  <a:txBody>
                    <a:bodyPr/>
                    <a:lstStyle/>
                    <a:p>
                      <a:pPr algn="ctr"/>
                      <a:r>
                        <a:rPr lang="en-US" sz="2400" dirty="0">
                          <a:latin typeface="Readex Pro" panose="020B0604020202020204" charset="-78"/>
                          <a:cs typeface="Readex Pro" panose="020B0604020202020204" charset="-78"/>
                        </a:rPr>
                        <a:t>B2204976</a:t>
                      </a:r>
                    </a:p>
                  </a:txBody>
                  <a:tcPr/>
                </a:tc>
                <a:tc>
                  <a:txBody>
                    <a:bodyPr/>
                    <a:lstStyle/>
                    <a:p>
                      <a:pPr algn="ctr"/>
                      <a:r>
                        <a:rPr lang="en-US" sz="2400" dirty="0">
                          <a:latin typeface="Readex Pro" panose="020B0604020202020204" charset="-78"/>
                          <a:cs typeface="Readex Pro" panose="020B0604020202020204" charset="-78"/>
                        </a:rPr>
                        <a:t>Nguyễn Lâm Trường</a:t>
                      </a:r>
                    </a:p>
                  </a:txBody>
                  <a:tcPr/>
                </a:tc>
                <a:extLst>
                  <a:ext uri="{0D108BD9-81ED-4DB2-BD59-A6C34878D82A}">
                    <a16:rowId xmlns:a16="http://schemas.microsoft.com/office/drawing/2014/main" val="3769069105"/>
                  </a:ext>
                </a:extLst>
              </a:tr>
            </a:tbl>
          </a:graphicData>
        </a:graphic>
      </p:graphicFrame>
    </p:spTree>
    <p:extLst>
      <p:ext uri="{BB962C8B-B14F-4D97-AF65-F5344CB8AC3E}">
        <p14:creationId xmlns:p14="http://schemas.microsoft.com/office/powerpoint/2010/main" val="293118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309368D-80CF-13C8-01DF-AC8188BD7C87}"/>
              </a:ext>
            </a:extLst>
          </p:cNvPr>
          <p:cNvSpPr>
            <a:spLocks noGrp="1"/>
          </p:cNvSpPr>
          <p:nvPr>
            <p:ph type="pic" sz="quarter" idx="12"/>
          </p:nvPr>
        </p:nvSpPr>
        <p:spPr/>
        <p:txBody>
          <a:bodyPr/>
          <a:lstStyle/>
          <a:p>
            <a:endParaRPr lang="en-US"/>
          </a:p>
        </p:txBody>
      </p:sp>
      <p:sp>
        <p:nvSpPr>
          <p:cNvPr id="3" name="Title 2">
            <a:extLst>
              <a:ext uri="{FF2B5EF4-FFF2-40B4-BE49-F238E27FC236}">
                <a16:creationId xmlns:a16="http://schemas.microsoft.com/office/drawing/2014/main" id="{A904581F-8973-0C84-291E-542AFB439C4F}"/>
              </a:ext>
            </a:extLst>
          </p:cNvPr>
          <p:cNvSpPr>
            <a:spLocks noGrp="1"/>
          </p:cNvSpPr>
          <p:nvPr>
            <p:ph type="ctrTitle"/>
          </p:nvPr>
        </p:nvSpPr>
        <p:spPr>
          <a:xfrm>
            <a:off x="295277" y="2601119"/>
            <a:ext cx="6229351" cy="1655762"/>
          </a:xfrm>
        </p:spPr>
        <p:txBody>
          <a:bodyPr/>
          <a:lstStyle/>
          <a:p>
            <a:pPr algn="ctr"/>
            <a:r>
              <a:rPr lang="en-US" altLang="en-US" sz="6000" dirty="0">
                <a:solidFill>
                  <a:srgbClr val="1F5CA9"/>
                </a:solidFill>
              </a:rPr>
              <a:t>Demo </a:t>
            </a:r>
            <a:br>
              <a:rPr lang="en-US" altLang="en-US" sz="6000" dirty="0">
                <a:solidFill>
                  <a:srgbClr val="1F5CA9"/>
                </a:solidFill>
              </a:rPr>
            </a:br>
            <a:endParaRPr lang="en-US" sz="3200" dirty="0">
              <a:solidFill>
                <a:srgbClr val="1F5CA9"/>
              </a:solidFill>
            </a:endParaRPr>
          </a:p>
        </p:txBody>
      </p:sp>
      <p:sp>
        <p:nvSpPr>
          <p:cNvPr id="4" name="Subtitle 3">
            <a:extLst>
              <a:ext uri="{FF2B5EF4-FFF2-40B4-BE49-F238E27FC236}">
                <a16:creationId xmlns:a16="http://schemas.microsoft.com/office/drawing/2014/main" id="{064DBEAB-3C67-BC6D-B59C-AC9B97F5F3EF}"/>
              </a:ext>
            </a:extLst>
          </p:cNvPr>
          <p:cNvSpPr>
            <a:spLocks noGrp="1"/>
          </p:cNvSpPr>
          <p:nvPr>
            <p:ph type="subTitle" idx="1"/>
          </p:nvPr>
        </p:nvSpPr>
        <p:spPr/>
        <p:txBody>
          <a:bodyPr/>
          <a:lstStyle/>
          <a:p>
            <a:endParaRPr lang="en-US"/>
          </a:p>
        </p:txBody>
      </p:sp>
      <p:pic>
        <p:nvPicPr>
          <p:cNvPr id="5" name="Image 0" descr="preencoded.png">
            <a:extLst>
              <a:ext uri="{FF2B5EF4-FFF2-40B4-BE49-F238E27FC236}">
                <a16:creationId xmlns:a16="http://schemas.microsoft.com/office/drawing/2014/main" id="{80DA4158-DF74-AB44-A2D4-912724BF8E5A}"/>
              </a:ext>
            </a:extLst>
          </p:cNvPr>
          <p:cNvPicPr>
            <a:picLocks noChangeAspect="1"/>
          </p:cNvPicPr>
          <p:nvPr>
            <p:custDataLst>
              <p:tags r:id="rId1"/>
            </p:custDataLst>
          </p:nvPr>
        </p:nvPicPr>
        <p:blipFill>
          <a:blip r:embed="rId3"/>
          <a:stretch>
            <a:fillRect/>
          </a:stretch>
        </p:blipFill>
        <p:spPr>
          <a:xfrm>
            <a:off x="6825290" y="1400175"/>
            <a:ext cx="5762625" cy="3600450"/>
          </a:xfrm>
          <a:prstGeom prst="rect">
            <a:avLst/>
          </a:prstGeom>
        </p:spPr>
      </p:pic>
    </p:spTree>
    <p:extLst>
      <p:ext uri="{BB962C8B-B14F-4D97-AF65-F5344CB8AC3E}">
        <p14:creationId xmlns:p14="http://schemas.microsoft.com/office/powerpoint/2010/main" val="2903526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0A821-DFF7-3B06-7C8F-09434A51AA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8925CD-7E24-88D9-C29D-4929345CFC73}"/>
              </a:ext>
            </a:extLst>
          </p:cNvPr>
          <p:cNvSpPr>
            <a:spLocks noGrp="1"/>
          </p:cNvSpPr>
          <p:nvPr>
            <p:ph type="title"/>
          </p:nvPr>
        </p:nvSpPr>
        <p:spPr>
          <a:xfrm>
            <a:off x="838200" y="152005"/>
            <a:ext cx="10934700" cy="1325563"/>
          </a:xfrm>
        </p:spPr>
        <p:txBody>
          <a:bodyPr/>
          <a:lstStyle/>
          <a:p>
            <a:r>
              <a:rPr lang="en-US" dirty="0" err="1"/>
              <a:t>Kịch</a:t>
            </a:r>
            <a:r>
              <a:rPr lang="en-US" dirty="0"/>
              <a:t> </a:t>
            </a:r>
            <a:r>
              <a:rPr lang="en-US" dirty="0" err="1"/>
              <a:t>bản</a:t>
            </a:r>
            <a:r>
              <a:rPr lang="en-US" dirty="0"/>
              <a:t> </a:t>
            </a:r>
            <a:r>
              <a:rPr lang="en-US" dirty="0" err="1"/>
              <a:t>tấn</a:t>
            </a:r>
            <a:r>
              <a:rPr lang="en-US" dirty="0"/>
              <a:t> </a:t>
            </a:r>
            <a:r>
              <a:rPr lang="en-US" dirty="0" err="1"/>
              <a:t>công</a:t>
            </a:r>
            <a:r>
              <a:rPr lang="en-US" dirty="0"/>
              <a:t> </a:t>
            </a:r>
            <a:r>
              <a:rPr lang="vi-VN" dirty="0"/>
              <a:t>Non-Blind SSRF</a:t>
            </a:r>
          </a:p>
        </p:txBody>
      </p:sp>
      <p:sp>
        <p:nvSpPr>
          <p:cNvPr id="12" name="Text 4">
            <a:extLst>
              <a:ext uri="{FF2B5EF4-FFF2-40B4-BE49-F238E27FC236}">
                <a16:creationId xmlns:a16="http://schemas.microsoft.com/office/drawing/2014/main" id="{27F23609-53E8-FAB4-9A19-D839BC9F754A}"/>
              </a:ext>
            </a:extLst>
          </p:cNvPr>
          <p:cNvSpPr/>
          <p:nvPr>
            <p:custDataLst>
              <p:tags r:id="rId1"/>
            </p:custDataLst>
          </p:nvPr>
        </p:nvSpPr>
        <p:spPr>
          <a:xfrm>
            <a:off x="387533" y="3256123"/>
            <a:ext cx="5184049" cy="1054388"/>
          </a:xfrm>
          <a:prstGeom prst="rect">
            <a:avLst/>
          </a:prstGeom>
          <a:noFill/>
        </p:spPr>
        <p:txBody>
          <a:bodyPr wrap="square" lIns="0" tIns="0" rIns="0" bIns="0" rtlCol="0" anchor="t">
            <a:normAutofit/>
          </a:bodyPr>
          <a:lstStyle/>
          <a:p>
            <a:pPr marL="0" indent="0" algn="l">
              <a:lnSpc>
                <a:spcPts val="2850"/>
              </a:lnSpc>
              <a:buNone/>
            </a:pPr>
            <a:endParaRPr lang="en-US" sz="1750" dirty="0">
              <a:solidFill>
                <a:schemeClr val="tx1"/>
              </a:solidFill>
              <a:cs typeface="Inter Medium" panose="02000503000000020004" pitchFamily="34" charset="-120"/>
            </a:endParaRPr>
          </a:p>
        </p:txBody>
      </p:sp>
      <p:sp>
        <p:nvSpPr>
          <p:cNvPr id="6" name="TextBox 5">
            <a:extLst>
              <a:ext uri="{FF2B5EF4-FFF2-40B4-BE49-F238E27FC236}">
                <a16:creationId xmlns:a16="http://schemas.microsoft.com/office/drawing/2014/main" id="{53579517-6998-A715-F8C2-EBB88D542010}"/>
              </a:ext>
            </a:extLst>
          </p:cNvPr>
          <p:cNvSpPr txBox="1"/>
          <p:nvPr/>
        </p:nvSpPr>
        <p:spPr>
          <a:xfrm>
            <a:off x="722434" y="1211546"/>
            <a:ext cx="10747131" cy="1228157"/>
          </a:xfrm>
          <a:prstGeom prst="rect">
            <a:avLst/>
          </a:prstGeom>
          <a:noFill/>
        </p:spPr>
        <p:txBody>
          <a:bodyPr wrap="square">
            <a:spAutoFit/>
          </a:bodyPr>
          <a:lstStyle/>
          <a:p>
            <a:pPr algn="l">
              <a:lnSpc>
                <a:spcPts val="1500"/>
              </a:lnSpc>
              <a:spcAft>
                <a:spcPts val="1350"/>
              </a:spcAft>
              <a:buNone/>
            </a:pP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Sử</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dụng</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kỹ</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thuật</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tấn</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công</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nội</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bộ</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và</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máy</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chủ</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từ</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chức</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năng</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tạo</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ảnh</a:t>
            </a:r>
            <a:r>
              <a:rPr lang="en-US" dirty="0">
                <a:latin typeface="Readex Pro" panose="020B0604020202020204" charset="-78"/>
                <a:cs typeface="Readex Pro" panose="020B0604020202020204" charset="-78"/>
              </a:rPr>
              <a:t>.</a:t>
            </a:r>
          </a:p>
          <a:p>
            <a:pPr algn="l">
              <a:lnSpc>
                <a:spcPts val="1500"/>
              </a:lnSpc>
              <a:spcAft>
                <a:spcPts val="1350"/>
              </a:spcAft>
            </a:pPr>
            <a:r>
              <a:rPr lang="en-US" b="1" i="0" dirty="0" err="1">
                <a:effectLst/>
                <a:latin typeface="Readex Pro" panose="020B0604020202020204" charset="-78"/>
                <a:cs typeface="Readex Pro" panose="020B0604020202020204" charset="-78"/>
              </a:rPr>
              <a:t>Mục</a:t>
            </a:r>
            <a:r>
              <a:rPr lang="en-US" b="1" i="0" dirty="0">
                <a:effectLst/>
                <a:latin typeface="Readex Pro" panose="020B0604020202020204" charset="-78"/>
                <a:cs typeface="Readex Pro" panose="020B0604020202020204" charset="-78"/>
              </a:rPr>
              <a:t> </a:t>
            </a:r>
            <a:r>
              <a:rPr lang="en-US" b="1" i="0" dirty="0" err="1">
                <a:effectLst/>
                <a:latin typeface="Readex Pro" panose="020B0604020202020204" charset="-78"/>
                <a:cs typeface="Readex Pro" panose="020B0604020202020204" charset="-78"/>
              </a:rPr>
              <a:t>tiêu</a:t>
            </a:r>
            <a:r>
              <a:rPr lang="en-US" b="1" i="0" dirty="0">
                <a:effectLst/>
                <a:latin typeface="Readex Pro" panose="020B0604020202020204" charset="-78"/>
                <a:cs typeface="Readex Pro" panose="020B0604020202020204" charset="-78"/>
              </a:rPr>
              <a:t>:</a:t>
            </a:r>
          </a:p>
          <a:p>
            <a:pPr algn="l">
              <a:lnSpc>
                <a:spcPts val="1500"/>
              </a:lnSpc>
              <a:spcAft>
                <a:spcPts val="1350"/>
              </a:spcAft>
            </a:pPr>
            <a:r>
              <a:rPr lang="en-US" b="0" i="0" dirty="0">
                <a:effectLst/>
                <a:latin typeface="Readex Pro" panose="020B0604020202020204" charset="-78"/>
                <a:cs typeface="Readex Pro" panose="020B0604020202020204" charset="-78"/>
              </a:rPr>
              <a:t>     Lợi </a:t>
            </a:r>
            <a:r>
              <a:rPr lang="en-US" b="0" i="0" dirty="0" err="1">
                <a:effectLst/>
                <a:latin typeface="Readex Pro" panose="020B0604020202020204" charset="-78"/>
                <a:cs typeface="Readex Pro" panose="020B0604020202020204" charset="-78"/>
              </a:rPr>
              <a:t>dụng</a:t>
            </a:r>
            <a:r>
              <a:rPr lang="en-US" b="0" i="0" dirty="0">
                <a:effectLst/>
                <a:latin typeface="Readex Pro" panose="020B0604020202020204" charset="-78"/>
                <a:cs typeface="Readex Pro" panose="020B0604020202020204" charset="-78"/>
              </a:rPr>
              <a:t> </a:t>
            </a:r>
            <a:r>
              <a:rPr lang="en-US" b="0" i="0" dirty="0" err="1">
                <a:effectLst/>
                <a:latin typeface="Readex Pro" panose="020B0604020202020204" charset="-78"/>
                <a:cs typeface="Readex Pro" panose="020B0604020202020204" charset="-78"/>
              </a:rPr>
              <a:t>lỗ</a:t>
            </a:r>
            <a:r>
              <a:rPr lang="en-US" b="0" i="0" dirty="0">
                <a:effectLst/>
                <a:latin typeface="Readex Pro" panose="020B0604020202020204" charset="-78"/>
                <a:cs typeface="Readex Pro" panose="020B0604020202020204" charset="-78"/>
              </a:rPr>
              <a:t> </a:t>
            </a:r>
            <a:r>
              <a:rPr lang="en-US" b="0" i="0" dirty="0" err="1">
                <a:effectLst/>
                <a:latin typeface="Readex Pro" panose="020B0604020202020204" charset="-78"/>
                <a:cs typeface="Readex Pro" panose="020B0604020202020204" charset="-78"/>
              </a:rPr>
              <a:t>hỏng</a:t>
            </a:r>
            <a:r>
              <a:rPr lang="en-US" b="0" i="0" dirty="0">
                <a:effectLst/>
                <a:latin typeface="Readex Pro" panose="020B0604020202020204" charset="-78"/>
                <a:cs typeface="Readex Pro" panose="020B0604020202020204" charset="-78"/>
              </a:rPr>
              <a:t> SSRF </a:t>
            </a:r>
            <a:r>
              <a:rPr lang="en-US" b="0" i="0" dirty="0" err="1">
                <a:effectLst/>
                <a:latin typeface="Readex Pro" panose="020B0604020202020204" charset="-78"/>
                <a:cs typeface="Readex Pro" panose="020B0604020202020204" charset="-78"/>
              </a:rPr>
              <a:t>để</a:t>
            </a:r>
            <a:r>
              <a:rPr lang="en-US" b="0" i="0" dirty="0">
                <a:effectLst/>
                <a:latin typeface="Readex Pro" panose="020B0604020202020204" charset="-78"/>
                <a:cs typeface="Readex Pro" panose="020B0604020202020204" charset="-78"/>
              </a:rPr>
              <a:t> </a:t>
            </a:r>
            <a:r>
              <a:rPr lang="en-US" b="0" i="0" dirty="0" err="1">
                <a:effectLst/>
                <a:latin typeface="Readex Pro" panose="020B0604020202020204" charset="-78"/>
                <a:cs typeface="Readex Pro" panose="020B0604020202020204" charset="-78"/>
              </a:rPr>
              <a:t>lấy</a:t>
            </a:r>
            <a:r>
              <a:rPr lang="en-US" b="0" i="0" dirty="0">
                <a:effectLst/>
                <a:latin typeface="Readex Pro" panose="020B0604020202020204" charset="-78"/>
                <a:cs typeface="Readex Pro" panose="020B0604020202020204" charset="-78"/>
              </a:rPr>
              <a:t> </a:t>
            </a:r>
            <a:r>
              <a:rPr lang="en-US" b="0" i="0" dirty="0" err="1">
                <a:effectLst/>
                <a:latin typeface="Readex Pro" panose="020B0604020202020204" charset="-78"/>
                <a:cs typeface="Readex Pro" panose="020B0604020202020204" charset="-78"/>
              </a:rPr>
              <a:t>dữ</a:t>
            </a:r>
            <a:r>
              <a:rPr lang="en-US" b="0" i="0" dirty="0">
                <a:effectLst/>
                <a:latin typeface="Readex Pro" panose="020B0604020202020204" charset="-78"/>
                <a:cs typeface="Readex Pro" panose="020B0604020202020204" charset="-78"/>
              </a:rPr>
              <a:t> </a:t>
            </a:r>
            <a:r>
              <a:rPr lang="en-US" b="0" i="0" dirty="0" err="1">
                <a:effectLst/>
                <a:latin typeface="Readex Pro" panose="020B0604020202020204" charset="-78"/>
                <a:cs typeface="Readex Pro" panose="020B0604020202020204" charset="-78"/>
              </a:rPr>
              <a:t>liệu</a:t>
            </a:r>
            <a:r>
              <a:rPr lang="en-US" b="0" i="0" dirty="0">
                <a:effectLst/>
                <a:latin typeface="Readex Pro" panose="020B0604020202020204" charset="-78"/>
                <a:cs typeface="Readex Pro" panose="020B0604020202020204" charset="-78"/>
              </a:rPr>
              <a:t> </a:t>
            </a:r>
            <a:r>
              <a:rPr lang="en-US" b="0" i="0" dirty="0" err="1">
                <a:effectLst/>
                <a:latin typeface="Readex Pro" panose="020B0604020202020204" charset="-78"/>
                <a:cs typeface="Readex Pro" panose="020B0604020202020204" charset="-78"/>
              </a:rPr>
              <a:t>nhạy</a:t>
            </a:r>
            <a:r>
              <a:rPr lang="en-US" b="0" i="0" dirty="0">
                <a:effectLst/>
                <a:latin typeface="Readex Pro" panose="020B0604020202020204" charset="-78"/>
                <a:cs typeface="Readex Pro" panose="020B0604020202020204" charset="-78"/>
              </a:rPr>
              <a:t> </a:t>
            </a:r>
            <a:r>
              <a:rPr lang="en-US" b="0" i="0" dirty="0" err="1">
                <a:effectLst/>
                <a:latin typeface="Readex Pro" panose="020B0604020202020204" charset="-78"/>
                <a:cs typeface="Readex Pro" panose="020B0604020202020204" charset="-78"/>
              </a:rPr>
              <a:t>cảm</a:t>
            </a:r>
            <a:r>
              <a:rPr lang="en-US" b="0" i="0" dirty="0">
                <a:effectLst/>
                <a:latin typeface="Readex Pro" panose="020B0604020202020204" charset="-78"/>
                <a:cs typeface="Readex Pro" panose="020B0604020202020204" charset="-78"/>
              </a:rPr>
              <a:t> </a:t>
            </a:r>
            <a:r>
              <a:rPr lang="en-US" b="0" i="0" dirty="0" err="1">
                <a:effectLst/>
                <a:latin typeface="Readex Pro" panose="020B0604020202020204" charset="-78"/>
                <a:cs typeface="Readex Pro" panose="020B0604020202020204" charset="-78"/>
              </a:rPr>
              <a:t>từ</a:t>
            </a:r>
            <a:r>
              <a:rPr lang="en-US" b="0" i="0" dirty="0">
                <a:effectLst/>
                <a:latin typeface="Readex Pro" panose="020B0604020202020204" charset="-78"/>
                <a:cs typeface="Readex Pro" panose="020B0604020202020204" charset="-78"/>
              </a:rPr>
              <a:t> </a:t>
            </a:r>
            <a:r>
              <a:rPr lang="en-US" b="0" i="0" dirty="0" err="1">
                <a:effectLst/>
                <a:latin typeface="Readex Pro" panose="020B0604020202020204" charset="-78"/>
                <a:cs typeface="Readex Pro" panose="020B0604020202020204" charset="-78"/>
              </a:rPr>
              <a:t>phía</a:t>
            </a:r>
            <a:r>
              <a:rPr lang="en-US" b="0" i="0" dirty="0">
                <a:effectLst/>
                <a:latin typeface="Readex Pro" panose="020B0604020202020204" charset="-78"/>
                <a:cs typeface="Readex Pro" panose="020B0604020202020204" charset="-78"/>
              </a:rPr>
              <a:t> server </a:t>
            </a:r>
            <a:r>
              <a:rPr lang="en-US" b="0" i="0" dirty="0" err="1">
                <a:effectLst/>
                <a:latin typeface="Readex Pro" panose="020B0604020202020204" charset="-78"/>
                <a:cs typeface="Readex Pro" panose="020B0604020202020204" charset="-78"/>
              </a:rPr>
              <a:t>và</a:t>
            </a:r>
            <a:r>
              <a:rPr lang="en-US" b="0" i="0" dirty="0">
                <a:effectLst/>
                <a:latin typeface="Readex Pro" panose="020B0604020202020204" charset="-78"/>
                <a:cs typeface="Readex Pro" panose="020B0604020202020204" charset="-78"/>
              </a:rPr>
              <a:t> </a:t>
            </a:r>
            <a:r>
              <a:rPr lang="en-US" b="0" i="0" dirty="0" err="1">
                <a:effectLst/>
                <a:latin typeface="Readex Pro" panose="020B0604020202020204" charset="-78"/>
                <a:cs typeface="Readex Pro" panose="020B0604020202020204" charset="-78"/>
              </a:rPr>
              <a:t>trả</a:t>
            </a:r>
            <a:r>
              <a:rPr lang="en-US" b="0" i="0" dirty="0">
                <a:effectLst/>
                <a:latin typeface="Readex Pro" panose="020B0604020202020204" charset="-78"/>
                <a:cs typeface="Readex Pro" panose="020B0604020202020204" charset="-78"/>
              </a:rPr>
              <a:t> </a:t>
            </a:r>
            <a:r>
              <a:rPr lang="en-US" b="0" i="0" dirty="0" err="1">
                <a:effectLst/>
                <a:latin typeface="Readex Pro" panose="020B0604020202020204" charset="-78"/>
                <a:cs typeface="Readex Pro" panose="020B0604020202020204" charset="-78"/>
              </a:rPr>
              <a:t>về</a:t>
            </a:r>
            <a:r>
              <a:rPr lang="en-US" b="0" i="0" dirty="0">
                <a:effectLst/>
                <a:latin typeface="Readex Pro" panose="020B0604020202020204" charset="-78"/>
                <a:cs typeface="Readex Pro" panose="020B0604020202020204" charset="-78"/>
              </a:rPr>
              <a:t> </a:t>
            </a:r>
            <a:r>
              <a:rPr lang="en-US" b="0" i="0" dirty="0" err="1">
                <a:effectLst/>
                <a:latin typeface="Readex Pro" panose="020B0604020202020204" charset="-78"/>
                <a:cs typeface="Readex Pro" panose="020B0604020202020204" charset="-78"/>
              </a:rPr>
              <a:t>kết</a:t>
            </a:r>
            <a:r>
              <a:rPr lang="en-US" b="0" i="0" dirty="0">
                <a:effectLst/>
                <a:latin typeface="Readex Pro" panose="020B0604020202020204" charset="-78"/>
                <a:cs typeface="Readex Pro" panose="020B0604020202020204" charset="-78"/>
              </a:rPr>
              <a:t> </a:t>
            </a:r>
            <a:r>
              <a:rPr lang="en-US" b="0" i="0" dirty="0" err="1">
                <a:effectLst/>
                <a:latin typeface="Readex Pro" panose="020B0604020202020204" charset="-78"/>
                <a:cs typeface="Readex Pro" panose="020B0604020202020204" charset="-78"/>
              </a:rPr>
              <a:t>quả</a:t>
            </a:r>
            <a:r>
              <a:rPr lang="en-US" b="0" i="0" dirty="0">
                <a:effectLst/>
                <a:latin typeface="Readex Pro" panose="020B0604020202020204" charset="-78"/>
                <a:cs typeface="Readex Pro" panose="020B0604020202020204" charset="-78"/>
              </a:rPr>
              <a:t> </a:t>
            </a:r>
            <a:r>
              <a:rPr lang="en-US" b="0" i="0" dirty="0" err="1">
                <a:effectLst/>
                <a:latin typeface="Readex Pro" panose="020B0604020202020204" charset="-78"/>
                <a:cs typeface="Readex Pro" panose="020B0604020202020204" charset="-78"/>
              </a:rPr>
              <a:t>có</a:t>
            </a:r>
            <a:r>
              <a:rPr lang="en-US" b="0" i="0" dirty="0">
                <a:effectLst/>
                <a:latin typeface="Readex Pro" panose="020B0604020202020204" charset="-78"/>
                <a:cs typeface="Readex Pro" panose="020B0604020202020204" charset="-78"/>
              </a:rPr>
              <a:t> </a:t>
            </a:r>
            <a:r>
              <a:rPr lang="en-US" b="0" i="0" dirty="0" err="1">
                <a:effectLst/>
                <a:latin typeface="Readex Pro" panose="020B0604020202020204" charset="-78"/>
                <a:cs typeface="Readex Pro" panose="020B0604020202020204" charset="-78"/>
              </a:rPr>
              <a:t>thể</a:t>
            </a:r>
            <a:r>
              <a:rPr lang="en-US" b="0" i="0" dirty="0">
                <a:effectLst/>
                <a:latin typeface="Readex Pro" panose="020B0604020202020204" charset="-78"/>
                <a:cs typeface="Readex Pro" panose="020B0604020202020204" charset="-78"/>
              </a:rPr>
              <a:t> </a:t>
            </a:r>
            <a:r>
              <a:rPr lang="en-US" b="0" i="0" dirty="0" err="1">
                <a:effectLst/>
                <a:latin typeface="Readex Pro" panose="020B0604020202020204" charset="-78"/>
                <a:cs typeface="Readex Pro" panose="020B0604020202020204" charset="-78"/>
              </a:rPr>
              <a:t>thấy</a:t>
            </a:r>
            <a:r>
              <a:rPr lang="en-US" b="0" i="0" dirty="0">
                <a:effectLst/>
                <a:latin typeface="Readex Pro" panose="020B0604020202020204" charset="-78"/>
                <a:cs typeface="Readex Pro" panose="020B0604020202020204" charset="-78"/>
              </a:rPr>
              <a:t> </a:t>
            </a:r>
            <a:r>
              <a:rPr lang="en-US" b="0" i="0" dirty="0" err="1">
                <a:effectLst/>
                <a:latin typeface="Readex Pro" panose="020B0604020202020204" charset="-78"/>
                <a:cs typeface="Readex Pro" panose="020B0604020202020204" charset="-78"/>
              </a:rPr>
              <a:t>được</a:t>
            </a:r>
            <a:r>
              <a:rPr lang="en-US" b="0" i="0" dirty="0">
                <a:effectLst/>
                <a:latin typeface="Readex Pro" panose="020B0604020202020204" charset="-78"/>
                <a:cs typeface="Readex Pro" panose="020B0604020202020204" charset="-78"/>
              </a:rPr>
              <a:t>.</a:t>
            </a:r>
            <a:endParaRPr lang="vi-VN" b="0" i="0" dirty="0">
              <a:effectLst/>
              <a:latin typeface="Readex Pro" panose="020B0604020202020204" charset="-78"/>
              <a:cs typeface="Readex Pro" panose="020B0604020202020204" charset="-78"/>
            </a:endParaRPr>
          </a:p>
        </p:txBody>
      </p:sp>
      <p:pic>
        <p:nvPicPr>
          <p:cNvPr id="7" name="Picture 6">
            <a:extLst>
              <a:ext uri="{FF2B5EF4-FFF2-40B4-BE49-F238E27FC236}">
                <a16:creationId xmlns:a16="http://schemas.microsoft.com/office/drawing/2014/main" id="{B3D03AED-A0F2-13D2-DCB5-B0F189473A2D}"/>
              </a:ext>
            </a:extLst>
          </p:cNvPr>
          <p:cNvPicPr>
            <a:picLocks noChangeAspect="1"/>
          </p:cNvPicPr>
          <p:nvPr/>
        </p:nvPicPr>
        <p:blipFill>
          <a:blip r:embed="rId3"/>
          <a:stretch>
            <a:fillRect/>
          </a:stretch>
        </p:blipFill>
        <p:spPr>
          <a:xfrm>
            <a:off x="2385645" y="2974273"/>
            <a:ext cx="6930278" cy="2444848"/>
          </a:xfrm>
          <a:prstGeom prst="rect">
            <a:avLst/>
          </a:prstGeom>
        </p:spPr>
      </p:pic>
    </p:spTree>
    <p:extLst>
      <p:ext uri="{BB962C8B-B14F-4D97-AF65-F5344CB8AC3E}">
        <p14:creationId xmlns:p14="http://schemas.microsoft.com/office/powerpoint/2010/main" val="3498116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0A2DD-D345-10F2-83BE-4B9EE01163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B1F52A-02CA-527D-9237-C49752216B74}"/>
              </a:ext>
            </a:extLst>
          </p:cNvPr>
          <p:cNvSpPr>
            <a:spLocks noGrp="1"/>
          </p:cNvSpPr>
          <p:nvPr>
            <p:ph type="title"/>
          </p:nvPr>
        </p:nvSpPr>
        <p:spPr>
          <a:xfrm>
            <a:off x="838200" y="152005"/>
            <a:ext cx="10934700" cy="1325563"/>
          </a:xfrm>
        </p:spPr>
        <p:txBody>
          <a:bodyPr/>
          <a:lstStyle/>
          <a:p>
            <a:r>
              <a:rPr lang="en-US" dirty="0"/>
              <a:t>Demo Blind SSRF </a:t>
            </a:r>
            <a:r>
              <a:rPr lang="en-US" dirty="0" err="1"/>
              <a:t>với</a:t>
            </a:r>
            <a:r>
              <a:rPr lang="en-US" dirty="0"/>
              <a:t> Burp Suite</a:t>
            </a:r>
          </a:p>
        </p:txBody>
      </p:sp>
      <p:sp>
        <p:nvSpPr>
          <p:cNvPr id="3" name="Content Placeholder 2">
            <a:extLst>
              <a:ext uri="{FF2B5EF4-FFF2-40B4-BE49-F238E27FC236}">
                <a16:creationId xmlns:a16="http://schemas.microsoft.com/office/drawing/2014/main" id="{94CA3998-FB58-701B-2EA9-9279171BA2C1}"/>
              </a:ext>
            </a:extLst>
          </p:cNvPr>
          <p:cNvSpPr>
            <a:spLocks noGrp="1"/>
          </p:cNvSpPr>
          <p:nvPr>
            <p:ph idx="1"/>
          </p:nvPr>
        </p:nvSpPr>
        <p:spPr/>
        <p:txBody>
          <a:bodyPr>
            <a:normAutofit/>
          </a:bodyPr>
          <a:lstStyle/>
          <a:p>
            <a:pPr>
              <a:lnSpc>
                <a:spcPct val="150000"/>
              </a:lnSpc>
              <a:spcBef>
                <a:spcPct val="0"/>
              </a:spcBef>
              <a:spcAft>
                <a:spcPct val="0"/>
              </a:spcAft>
            </a:pPr>
            <a:r>
              <a:rPr lang="en-US" altLang="en-US" dirty="0">
                <a:sym typeface="+mn-ea"/>
              </a:rPr>
              <a:t>	</a:t>
            </a:r>
            <a:endParaRPr lang="vi-VN" altLang="en-US" sz="1400" dirty="0">
              <a:ln>
                <a:noFill/>
                <a:prstDash val="sysDot"/>
              </a:ln>
            </a:endParaRPr>
          </a:p>
          <a:p>
            <a:endParaRPr lang="en-US" dirty="0"/>
          </a:p>
        </p:txBody>
      </p:sp>
      <p:sp>
        <p:nvSpPr>
          <p:cNvPr id="12" name="Text 4">
            <a:extLst>
              <a:ext uri="{FF2B5EF4-FFF2-40B4-BE49-F238E27FC236}">
                <a16:creationId xmlns:a16="http://schemas.microsoft.com/office/drawing/2014/main" id="{B67FECC3-D894-CCEA-8DDC-9C7AE44838F9}"/>
              </a:ext>
            </a:extLst>
          </p:cNvPr>
          <p:cNvSpPr/>
          <p:nvPr>
            <p:custDataLst>
              <p:tags r:id="rId1"/>
            </p:custDataLst>
          </p:nvPr>
        </p:nvSpPr>
        <p:spPr>
          <a:xfrm>
            <a:off x="387533" y="3256123"/>
            <a:ext cx="5184049" cy="1054388"/>
          </a:xfrm>
          <a:prstGeom prst="rect">
            <a:avLst/>
          </a:prstGeom>
          <a:noFill/>
        </p:spPr>
        <p:txBody>
          <a:bodyPr wrap="square" lIns="0" tIns="0" rIns="0" bIns="0" rtlCol="0" anchor="t">
            <a:normAutofit/>
          </a:bodyPr>
          <a:lstStyle/>
          <a:p>
            <a:pPr marL="0" indent="0" algn="l">
              <a:lnSpc>
                <a:spcPts val="2850"/>
              </a:lnSpc>
              <a:buNone/>
            </a:pPr>
            <a:endParaRPr lang="en-US" sz="1750" dirty="0">
              <a:solidFill>
                <a:schemeClr val="tx1"/>
              </a:solidFill>
              <a:cs typeface="Inter Medium" panose="02000503000000020004" pitchFamily="34" charset="-120"/>
            </a:endParaRPr>
          </a:p>
        </p:txBody>
      </p:sp>
      <p:sp>
        <p:nvSpPr>
          <p:cNvPr id="5" name="TextBox 4">
            <a:extLst>
              <a:ext uri="{FF2B5EF4-FFF2-40B4-BE49-F238E27FC236}">
                <a16:creationId xmlns:a16="http://schemas.microsoft.com/office/drawing/2014/main" id="{8F161BCE-9FCF-178C-D9E4-C9FDB780DB2B}"/>
              </a:ext>
            </a:extLst>
          </p:cNvPr>
          <p:cNvSpPr txBox="1"/>
          <p:nvPr/>
        </p:nvSpPr>
        <p:spPr>
          <a:xfrm>
            <a:off x="722434" y="1113779"/>
            <a:ext cx="10747131" cy="707886"/>
          </a:xfrm>
          <a:prstGeom prst="rect">
            <a:avLst/>
          </a:prstGeom>
          <a:noFill/>
        </p:spPr>
        <p:txBody>
          <a:bodyPr wrap="square">
            <a:spAutoFit/>
          </a:bodyPr>
          <a:lstStyle/>
          <a:p>
            <a:r>
              <a:rPr lang="vi-VN" sz="2000" b="1" dirty="0">
                <a:latin typeface="Readex Pro" panose="020B0604020202020204" charset="-78"/>
                <a:cs typeface="Readex Pro" panose="020B0604020202020204" charset="-78"/>
              </a:rPr>
              <a:t>Mục tiêu:</a:t>
            </a:r>
            <a:endParaRPr lang="vi-VN" sz="2000" dirty="0">
              <a:latin typeface="Readex Pro" panose="020B0604020202020204" charset="-78"/>
              <a:cs typeface="Readex Pro" panose="020B0604020202020204" charset="-78"/>
            </a:endParaRPr>
          </a:p>
          <a:p>
            <a:pPr lvl="1"/>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Xác</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nhận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sự</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tồn</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tại</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của</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lỗ</a:t>
            </a:r>
            <a:r>
              <a:rPr lang="en-US" sz="2000" dirty="0">
                <a:latin typeface="Readex Pro" panose="020B0604020202020204" charset="-78"/>
                <a:cs typeface="Readex Pro" panose="020B0604020202020204" charset="-78"/>
              </a:rPr>
              <a:t> </a:t>
            </a:r>
            <a:r>
              <a:rPr lang="en-US" sz="2000" dirty="0" err="1">
                <a:latin typeface="Readex Pro" panose="020B0604020202020204" charset="-78"/>
                <a:cs typeface="Readex Pro" panose="020B0604020202020204" charset="-78"/>
              </a:rPr>
              <a:t>hỏng</a:t>
            </a:r>
            <a:r>
              <a:rPr lang="en-US" sz="2000" dirty="0">
                <a:latin typeface="Readex Pro" panose="020B0604020202020204" charset="-78"/>
                <a:cs typeface="Readex Pro" panose="020B0604020202020204" charset="-78"/>
              </a:rPr>
              <a:t> Blind SSRF</a:t>
            </a:r>
            <a:endParaRPr lang="vi-VN" sz="2000" dirty="0">
              <a:latin typeface="Readex Pro" panose="020B0604020202020204" charset="-78"/>
              <a:cs typeface="Readex Pro" panose="020B0604020202020204" charset="-78"/>
            </a:endParaRPr>
          </a:p>
        </p:txBody>
      </p:sp>
      <p:pic>
        <p:nvPicPr>
          <p:cNvPr id="6" name="Picture 5">
            <a:extLst>
              <a:ext uri="{FF2B5EF4-FFF2-40B4-BE49-F238E27FC236}">
                <a16:creationId xmlns:a16="http://schemas.microsoft.com/office/drawing/2014/main" id="{947838C6-FBDF-4BCA-9603-B16A2637C076}"/>
              </a:ext>
            </a:extLst>
          </p:cNvPr>
          <p:cNvPicPr>
            <a:picLocks noChangeAspect="1"/>
          </p:cNvPicPr>
          <p:nvPr/>
        </p:nvPicPr>
        <p:blipFill>
          <a:blip r:embed="rId3"/>
          <a:stretch>
            <a:fillRect/>
          </a:stretch>
        </p:blipFill>
        <p:spPr>
          <a:xfrm>
            <a:off x="612721" y="1996743"/>
            <a:ext cx="6326066" cy="4180220"/>
          </a:xfrm>
          <a:prstGeom prst="rect">
            <a:avLst/>
          </a:prstGeom>
        </p:spPr>
      </p:pic>
      <p:pic>
        <p:nvPicPr>
          <p:cNvPr id="7" name="Picture 6">
            <a:extLst>
              <a:ext uri="{FF2B5EF4-FFF2-40B4-BE49-F238E27FC236}">
                <a16:creationId xmlns:a16="http://schemas.microsoft.com/office/drawing/2014/main" id="{63F4B015-8CFC-F3A5-27D7-A07083A6A67B}"/>
              </a:ext>
            </a:extLst>
          </p:cNvPr>
          <p:cNvPicPr>
            <a:picLocks noChangeAspect="1"/>
          </p:cNvPicPr>
          <p:nvPr/>
        </p:nvPicPr>
        <p:blipFill>
          <a:blip r:embed="rId4"/>
          <a:stretch>
            <a:fillRect/>
          </a:stretch>
        </p:blipFill>
        <p:spPr>
          <a:xfrm>
            <a:off x="7012598" y="1654726"/>
            <a:ext cx="4514850" cy="2257425"/>
          </a:xfrm>
          <a:prstGeom prst="rect">
            <a:avLst/>
          </a:prstGeom>
        </p:spPr>
      </p:pic>
    </p:spTree>
    <p:extLst>
      <p:ext uri="{BB962C8B-B14F-4D97-AF65-F5344CB8AC3E}">
        <p14:creationId xmlns:p14="http://schemas.microsoft.com/office/powerpoint/2010/main" val="1581222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981F-8DDB-4942-9095-1A301A93096A}"/>
              </a:ext>
            </a:extLst>
          </p:cNvPr>
          <p:cNvSpPr>
            <a:spLocks noGrp="1"/>
          </p:cNvSpPr>
          <p:nvPr>
            <p:ph type="ctrTitle"/>
          </p:nvPr>
        </p:nvSpPr>
        <p:spPr/>
        <p:txBody>
          <a:bodyPr/>
          <a:lstStyle/>
          <a:p>
            <a:r>
              <a:rPr lang="en-US"/>
              <a:t>CÁM ƠN</a:t>
            </a:r>
          </a:p>
        </p:txBody>
      </p:sp>
      <p:sp>
        <p:nvSpPr>
          <p:cNvPr id="3" name="Subtitle 2">
            <a:extLst>
              <a:ext uri="{FF2B5EF4-FFF2-40B4-BE49-F238E27FC236}">
                <a16:creationId xmlns:a16="http://schemas.microsoft.com/office/drawing/2014/main" id="{E3DE8CBC-CC0F-41DD-9762-03FD26D3B012}"/>
              </a:ext>
            </a:extLst>
          </p:cNvPr>
          <p:cNvSpPr>
            <a:spLocks noGrp="1"/>
          </p:cNvSpPr>
          <p:nvPr>
            <p:ph type="subTitle" idx="1"/>
          </p:nvPr>
        </p:nvSpPr>
        <p:spPr/>
        <p:txBody>
          <a:bodyPr/>
          <a:lstStyle/>
          <a:p>
            <a:r>
              <a:rPr lang="en-US"/>
              <a:t>Thank you</a:t>
            </a:r>
          </a:p>
        </p:txBody>
      </p:sp>
    </p:spTree>
    <p:extLst>
      <p:ext uri="{BB962C8B-B14F-4D97-AF65-F5344CB8AC3E}">
        <p14:creationId xmlns:p14="http://schemas.microsoft.com/office/powerpoint/2010/main" val="131648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1443567" y="1773238"/>
            <a:ext cx="10029565" cy="1655762"/>
          </a:xfrm>
        </p:spPr>
        <p:txBody>
          <a:bodyPr/>
          <a:lstStyle/>
          <a:p>
            <a:r>
              <a:rPr lang="en-US" dirty="0"/>
              <a:t>TỔNG QUAN VỀ SSRF</a:t>
            </a:r>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1"/>
          </p:nvPr>
        </p:nvSpPr>
        <p:spPr>
          <a:xfrm>
            <a:off x="1443566" y="3428999"/>
            <a:ext cx="10029565" cy="796491"/>
          </a:xfrm>
        </p:spPr>
        <p:txBody>
          <a:bodyPr/>
          <a:lstStyle/>
          <a:p>
            <a:endParaRPr lang="en-US"/>
          </a:p>
        </p:txBody>
      </p:sp>
    </p:spTree>
    <p:extLst>
      <p:ext uri="{BB962C8B-B14F-4D97-AF65-F5344CB8AC3E}">
        <p14:creationId xmlns:p14="http://schemas.microsoft.com/office/powerpoint/2010/main" val="220335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en-US" dirty="0"/>
              <a:t>SSRF LÀ GÌ ?</a:t>
            </a:r>
          </a:p>
        </p:txBody>
      </p:sp>
      <p:sp>
        <p:nvSpPr>
          <p:cNvPr id="3" name="Content Placeholder 2">
            <a:extLst>
              <a:ext uri="{FF2B5EF4-FFF2-40B4-BE49-F238E27FC236}">
                <a16:creationId xmlns:a16="http://schemas.microsoft.com/office/drawing/2014/main" id="{E48B3A4D-EB59-4245-BACF-15AE3A78BA4E}"/>
              </a:ext>
            </a:extLst>
          </p:cNvPr>
          <p:cNvSpPr>
            <a:spLocks noGrp="1"/>
          </p:cNvSpPr>
          <p:nvPr>
            <p:ph idx="1"/>
          </p:nvPr>
        </p:nvSpPr>
        <p:spPr/>
        <p:txBody>
          <a:bodyPr>
            <a:normAutofit/>
          </a:bodyPr>
          <a:lstStyle/>
          <a:p>
            <a:pPr>
              <a:lnSpc>
                <a:spcPct val="150000"/>
              </a:lnSpc>
              <a:spcBef>
                <a:spcPct val="0"/>
              </a:spcBef>
              <a:spcAft>
                <a:spcPct val="0"/>
              </a:spcAft>
            </a:pPr>
            <a:r>
              <a:rPr lang="en-US" altLang="en-US" dirty="0">
                <a:sym typeface="+mn-ea"/>
              </a:rPr>
              <a:t>	</a:t>
            </a:r>
            <a:r>
              <a:rPr lang="vi-VN" altLang="en-US" dirty="0">
                <a:sym typeface="+mn-ea"/>
              </a:rPr>
              <a:t>Server-Side Request Forgery (SSRF) là một lỗ hổng bảo mật cho phép kẻ tấn công gửi các yêu cầu HTTP/S từ phía máy chủ web bị tổn thương đến các tài nguyên nội bộ hoặc bên ngoài. Kẻ tấn công có thể lợi dụng điều này để truy cập hoặc thao túng các tài nguyên mà họ không được phép truy cập trực tiếp.</a:t>
            </a:r>
            <a:endParaRPr lang="vi-VN" altLang="en-US" dirty="0"/>
          </a:p>
          <a:p>
            <a:pPr>
              <a:lnSpc>
                <a:spcPct val="150000"/>
              </a:lnSpc>
              <a:spcBef>
                <a:spcPct val="0"/>
              </a:spcBef>
              <a:spcAft>
                <a:spcPct val="0"/>
              </a:spcAft>
            </a:pPr>
            <a:endParaRPr lang="vi-VN" altLang="en-US" sz="1400" dirty="0">
              <a:ln>
                <a:noFill/>
                <a:prstDash val="sysDot"/>
              </a:ln>
            </a:endParaRPr>
          </a:p>
          <a:p>
            <a:endParaRPr lang="en-US" dirty="0"/>
          </a:p>
        </p:txBody>
      </p:sp>
    </p:spTree>
    <p:extLst>
      <p:ext uri="{BB962C8B-B14F-4D97-AF65-F5344CB8AC3E}">
        <p14:creationId xmlns:p14="http://schemas.microsoft.com/office/powerpoint/2010/main" val="2706205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02391-5E51-B718-FC83-A4D621FC5A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547218-9D97-EC72-4071-B9360D8719A0}"/>
              </a:ext>
            </a:extLst>
          </p:cNvPr>
          <p:cNvSpPr>
            <a:spLocks noGrp="1"/>
          </p:cNvSpPr>
          <p:nvPr>
            <p:ph type="title"/>
          </p:nvPr>
        </p:nvSpPr>
        <p:spPr/>
        <p:txBody>
          <a:bodyPr/>
          <a:lstStyle/>
          <a:p>
            <a:r>
              <a:rPr lang="en-US" dirty="0"/>
              <a:t>CƠ CHẾ CỦA SSRF</a:t>
            </a:r>
          </a:p>
        </p:txBody>
      </p:sp>
      <p:sp>
        <p:nvSpPr>
          <p:cNvPr id="3" name="Content Placeholder 2">
            <a:extLst>
              <a:ext uri="{FF2B5EF4-FFF2-40B4-BE49-F238E27FC236}">
                <a16:creationId xmlns:a16="http://schemas.microsoft.com/office/drawing/2014/main" id="{4EB67FE5-4AF4-8353-1B4A-CECECF5C6495}"/>
              </a:ext>
            </a:extLst>
          </p:cNvPr>
          <p:cNvSpPr>
            <a:spLocks noGrp="1"/>
          </p:cNvSpPr>
          <p:nvPr>
            <p:ph idx="1"/>
          </p:nvPr>
        </p:nvSpPr>
        <p:spPr/>
        <p:txBody>
          <a:bodyPr>
            <a:normAutofit/>
          </a:bodyPr>
          <a:lstStyle/>
          <a:p>
            <a:pPr>
              <a:lnSpc>
                <a:spcPct val="150000"/>
              </a:lnSpc>
              <a:spcBef>
                <a:spcPct val="0"/>
              </a:spcBef>
              <a:spcAft>
                <a:spcPct val="0"/>
              </a:spcAft>
            </a:pPr>
            <a:r>
              <a:rPr lang="en-US" altLang="en-US" dirty="0">
                <a:sym typeface="+mn-ea"/>
              </a:rPr>
              <a:t>	</a:t>
            </a:r>
            <a:endParaRPr lang="vi-VN" altLang="en-US" sz="1400" dirty="0">
              <a:ln>
                <a:noFill/>
                <a:prstDash val="sysDot"/>
              </a:ln>
            </a:endParaRPr>
          </a:p>
          <a:p>
            <a:endParaRPr lang="en-US" dirty="0"/>
          </a:p>
        </p:txBody>
      </p:sp>
      <p:pic>
        <p:nvPicPr>
          <p:cNvPr id="3076" name="Picture 4" descr="ssrf la gi 2">
            <a:extLst>
              <a:ext uri="{FF2B5EF4-FFF2-40B4-BE49-F238E27FC236}">
                <a16:creationId xmlns:a16="http://schemas.microsoft.com/office/drawing/2014/main" id="{04BA1582-5E6F-960F-7AB6-02BEE1DB8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722" y="1053026"/>
            <a:ext cx="10058399" cy="5280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560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FDB8E-DC57-133B-79C0-F3E06C14CC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7D98F3-E007-E37D-0CB5-5471745B4827}"/>
              </a:ext>
            </a:extLst>
          </p:cNvPr>
          <p:cNvSpPr>
            <a:spLocks noGrp="1"/>
          </p:cNvSpPr>
          <p:nvPr>
            <p:ph type="title"/>
          </p:nvPr>
        </p:nvSpPr>
        <p:spPr/>
        <p:txBody>
          <a:bodyPr/>
          <a:lstStyle/>
          <a:p>
            <a:r>
              <a:rPr lang="en-US" dirty="0"/>
              <a:t>TOP 10 OWASP</a:t>
            </a:r>
          </a:p>
        </p:txBody>
      </p:sp>
      <p:sp>
        <p:nvSpPr>
          <p:cNvPr id="3" name="Content Placeholder 2">
            <a:extLst>
              <a:ext uri="{FF2B5EF4-FFF2-40B4-BE49-F238E27FC236}">
                <a16:creationId xmlns:a16="http://schemas.microsoft.com/office/drawing/2014/main" id="{45950F0A-B45E-7F6F-2907-0CB65BD04239}"/>
              </a:ext>
            </a:extLst>
          </p:cNvPr>
          <p:cNvSpPr>
            <a:spLocks noGrp="1"/>
          </p:cNvSpPr>
          <p:nvPr>
            <p:ph idx="1"/>
          </p:nvPr>
        </p:nvSpPr>
        <p:spPr/>
        <p:txBody>
          <a:bodyPr>
            <a:normAutofit/>
          </a:bodyPr>
          <a:lstStyle/>
          <a:p>
            <a:pPr>
              <a:lnSpc>
                <a:spcPct val="150000"/>
              </a:lnSpc>
              <a:spcBef>
                <a:spcPct val="0"/>
              </a:spcBef>
              <a:spcAft>
                <a:spcPct val="0"/>
              </a:spcAft>
            </a:pPr>
            <a:r>
              <a:rPr lang="en-US" altLang="en-US" dirty="0">
                <a:sym typeface="+mn-ea"/>
              </a:rPr>
              <a:t>	</a:t>
            </a:r>
            <a:r>
              <a:rPr lang="vi-VN" altLang="en-US" dirty="0">
                <a:sym typeface="+mn-ea"/>
              </a:rPr>
              <a:t>Server-Side Request Forgery (SSRF) là một lỗ hổng bảo mật cho phép kẻ tấn công gửi các yêu cầu HTTP/S từ phía máy chủ web bị tổn thương đến các tài nguyên nội bộ hoặc bên ngoài. Kẻ tấn công có thể lợi dụng điều này để truy cập hoặc thao túng các tài nguyên mà họ không được phép truy cập trực tiếp.</a:t>
            </a:r>
            <a:endParaRPr lang="vi-VN" altLang="en-US" dirty="0"/>
          </a:p>
          <a:p>
            <a:pPr>
              <a:lnSpc>
                <a:spcPct val="150000"/>
              </a:lnSpc>
              <a:spcBef>
                <a:spcPct val="0"/>
              </a:spcBef>
              <a:spcAft>
                <a:spcPct val="0"/>
              </a:spcAft>
            </a:pPr>
            <a:endParaRPr lang="vi-VN" altLang="en-US" sz="1400" dirty="0">
              <a:ln>
                <a:noFill/>
                <a:prstDash val="sysDot"/>
              </a:ln>
            </a:endParaRPr>
          </a:p>
          <a:p>
            <a:endParaRPr lang="en-US" dirty="0"/>
          </a:p>
        </p:txBody>
      </p:sp>
      <p:pic>
        <p:nvPicPr>
          <p:cNvPr id="2050" name="Picture 2" descr="OWASP TOP 10 2021 Released - Cyber Security News">
            <a:extLst>
              <a:ext uri="{FF2B5EF4-FFF2-40B4-BE49-F238E27FC236}">
                <a16:creationId xmlns:a16="http://schemas.microsoft.com/office/drawing/2014/main" id="{064F7987-8B10-956A-765E-801D384BF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1013"/>
            <a:ext cx="12192000" cy="335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48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
            <a:extLst>
              <a:ext uri="{FF2B5EF4-FFF2-40B4-BE49-F238E27FC236}">
                <a16:creationId xmlns:a16="http://schemas.microsoft.com/office/drawing/2014/main" id="{1B363333-49DC-BD85-53D0-20F1121DA037}"/>
              </a:ext>
            </a:extLst>
          </p:cNvPr>
          <p:cNvSpPr/>
          <p:nvPr>
            <p:custDataLst>
              <p:tags r:id="rId1"/>
            </p:custDataLst>
          </p:nvPr>
        </p:nvSpPr>
        <p:spPr>
          <a:xfrm>
            <a:off x="242046" y="1331602"/>
            <a:ext cx="3561278" cy="121920"/>
          </a:xfrm>
          <a:prstGeom prst="roundRect">
            <a:avLst>
              <a:gd name="adj" fmla="val 27055"/>
            </a:avLst>
          </a:prstGeom>
          <a:solidFill>
            <a:schemeClr val="accent1"/>
          </a:solidFill>
        </p:spPr>
      </p:sp>
      <p:sp>
        <p:nvSpPr>
          <p:cNvPr id="8" name="Shape 2">
            <a:extLst>
              <a:ext uri="{FF2B5EF4-FFF2-40B4-BE49-F238E27FC236}">
                <a16:creationId xmlns:a16="http://schemas.microsoft.com/office/drawing/2014/main" id="{8C353F6A-4052-7BE3-06CA-519FAEC64430}"/>
              </a:ext>
            </a:extLst>
          </p:cNvPr>
          <p:cNvSpPr/>
          <p:nvPr>
            <p:custDataLst>
              <p:tags r:id="rId2"/>
            </p:custDataLst>
          </p:nvPr>
        </p:nvSpPr>
        <p:spPr>
          <a:xfrm>
            <a:off x="1868405" y="1013826"/>
            <a:ext cx="659606" cy="659606"/>
          </a:xfrm>
          <a:prstGeom prst="roundRect">
            <a:avLst>
              <a:gd name="adj" fmla="val 138628"/>
            </a:avLst>
          </a:prstGeom>
          <a:solidFill>
            <a:schemeClr val="accent1"/>
          </a:solidFill>
        </p:spPr>
      </p:sp>
      <p:pic>
        <p:nvPicPr>
          <p:cNvPr id="9" name="Image 0" descr="preencoded.png">
            <a:extLst>
              <a:ext uri="{FF2B5EF4-FFF2-40B4-BE49-F238E27FC236}">
                <a16:creationId xmlns:a16="http://schemas.microsoft.com/office/drawing/2014/main" id="{AE551ED0-3166-270B-FE54-094CD1DD4E6A}"/>
              </a:ext>
            </a:extLst>
          </p:cNvPr>
          <p:cNvPicPr>
            <a:picLocks noChangeAspect="1"/>
          </p:cNvPicPr>
          <p:nvPr>
            <p:custDataLst>
              <p:tags r:id="rId3"/>
            </p:custDataLst>
          </p:nvPr>
        </p:nvPicPr>
        <p:blipFill>
          <a:blip r:embed="rId20"/>
          <a:stretch>
            <a:fillRect/>
          </a:stretch>
        </p:blipFill>
        <p:spPr>
          <a:xfrm>
            <a:off x="2066286" y="1179439"/>
            <a:ext cx="263843" cy="329803"/>
          </a:xfrm>
          <a:prstGeom prst="rect">
            <a:avLst/>
          </a:prstGeom>
        </p:spPr>
      </p:pic>
      <p:sp>
        <p:nvSpPr>
          <p:cNvPr id="10" name="Text 3">
            <a:extLst>
              <a:ext uri="{FF2B5EF4-FFF2-40B4-BE49-F238E27FC236}">
                <a16:creationId xmlns:a16="http://schemas.microsoft.com/office/drawing/2014/main" id="{7719BD7A-3BA9-72B6-6230-2747E7A18103}"/>
              </a:ext>
            </a:extLst>
          </p:cNvPr>
          <p:cNvSpPr/>
          <p:nvPr>
            <p:custDataLst>
              <p:tags r:id="rId4"/>
            </p:custDataLst>
          </p:nvPr>
        </p:nvSpPr>
        <p:spPr>
          <a:xfrm>
            <a:off x="250975" y="1800949"/>
            <a:ext cx="3256240" cy="343614"/>
          </a:xfrm>
          <a:prstGeom prst="rect">
            <a:avLst/>
          </a:prstGeom>
          <a:noFill/>
        </p:spPr>
        <p:txBody>
          <a:bodyPr wrap="none" lIns="0" tIns="0" rIns="0" bIns="0" rtlCol="0" anchor="t"/>
          <a:lstStyle/>
          <a:p>
            <a:pPr marL="0" indent="0" algn="l">
              <a:lnSpc>
                <a:spcPts val="2700"/>
              </a:lnSpc>
              <a:buNone/>
            </a:pPr>
            <a:r>
              <a:rPr lang="en-US" sz="2150" dirty="0">
                <a:solidFill>
                  <a:schemeClr val="accent1"/>
                </a:solidFill>
                <a:latin typeface="Readex Pro" panose="020B0604020202020204" charset="-78"/>
                <a:cs typeface="Readex Pro" panose="020B0604020202020204" charset="-78"/>
              </a:rPr>
              <a:t>Truy cập hệ thống nội bộ</a:t>
            </a:r>
          </a:p>
        </p:txBody>
      </p:sp>
      <p:sp>
        <p:nvSpPr>
          <p:cNvPr id="11" name="Text 4">
            <a:extLst>
              <a:ext uri="{FF2B5EF4-FFF2-40B4-BE49-F238E27FC236}">
                <a16:creationId xmlns:a16="http://schemas.microsoft.com/office/drawing/2014/main" id="{4AB0BDA4-E2EB-36E8-D7AC-2664F3446601}"/>
              </a:ext>
            </a:extLst>
          </p:cNvPr>
          <p:cNvSpPr/>
          <p:nvPr>
            <p:custDataLst>
              <p:tags r:id="rId5"/>
            </p:custDataLst>
          </p:nvPr>
        </p:nvSpPr>
        <p:spPr>
          <a:xfrm>
            <a:off x="242046" y="2286068"/>
            <a:ext cx="3716655" cy="1759148"/>
          </a:xfrm>
          <a:prstGeom prst="rect">
            <a:avLst/>
          </a:prstGeom>
          <a:noFill/>
        </p:spPr>
        <p:txBody>
          <a:bodyPr wrap="square" lIns="0" tIns="0" rIns="0" bIns="0" rtlCol="0" anchor="t">
            <a:normAutofit/>
          </a:bodyPr>
          <a:lstStyle/>
          <a:p>
            <a:pPr marL="0" indent="0" algn="l">
              <a:lnSpc>
                <a:spcPts val="2750"/>
              </a:lnSpc>
              <a:buNone/>
            </a:pPr>
            <a:r>
              <a:rPr lang="en-US" sz="1700" dirty="0">
                <a:solidFill>
                  <a:schemeClr val="tx1"/>
                </a:solidFill>
                <a:latin typeface="Readex Pro" panose="020B0604020202020204" charset="-78"/>
                <a:cs typeface="Readex Pro" panose="020B0604020202020204" charset="-78"/>
              </a:rPr>
              <a:t>Kẻ tấn công có thể truy cập các dịch vụ và hệ thống chỉ dành cho nội bộ (như API, cơ sở dữ liệu, dịch vụ đám mây) mà không cần xác thực trực tiếp.</a:t>
            </a:r>
          </a:p>
        </p:txBody>
      </p:sp>
      <p:sp>
        <p:nvSpPr>
          <p:cNvPr id="12" name="Shape 5">
            <a:extLst>
              <a:ext uri="{FF2B5EF4-FFF2-40B4-BE49-F238E27FC236}">
                <a16:creationId xmlns:a16="http://schemas.microsoft.com/office/drawing/2014/main" id="{77E16F0D-2391-8810-9388-5CF927397198}"/>
              </a:ext>
            </a:extLst>
          </p:cNvPr>
          <p:cNvSpPr/>
          <p:nvPr>
            <p:custDataLst>
              <p:tags r:id="rId6"/>
            </p:custDataLst>
          </p:nvPr>
        </p:nvSpPr>
        <p:spPr>
          <a:xfrm>
            <a:off x="4114401" y="1331602"/>
            <a:ext cx="3561278" cy="113823"/>
          </a:xfrm>
          <a:prstGeom prst="roundRect">
            <a:avLst>
              <a:gd name="adj" fmla="val 27055"/>
            </a:avLst>
          </a:prstGeom>
          <a:solidFill>
            <a:schemeClr val="accent1"/>
          </a:solidFill>
        </p:spPr>
      </p:sp>
      <p:sp>
        <p:nvSpPr>
          <p:cNvPr id="13" name="Shape 6">
            <a:extLst>
              <a:ext uri="{FF2B5EF4-FFF2-40B4-BE49-F238E27FC236}">
                <a16:creationId xmlns:a16="http://schemas.microsoft.com/office/drawing/2014/main" id="{BFB4680E-AD11-1212-CD48-9E570132CA33}"/>
              </a:ext>
            </a:extLst>
          </p:cNvPr>
          <p:cNvSpPr/>
          <p:nvPr>
            <p:custDataLst>
              <p:tags r:id="rId7"/>
            </p:custDataLst>
          </p:nvPr>
        </p:nvSpPr>
        <p:spPr>
          <a:xfrm>
            <a:off x="5695408" y="1030315"/>
            <a:ext cx="659606" cy="659606"/>
          </a:xfrm>
          <a:prstGeom prst="roundRect">
            <a:avLst>
              <a:gd name="adj" fmla="val 138628"/>
            </a:avLst>
          </a:prstGeom>
          <a:solidFill>
            <a:schemeClr val="accent1"/>
          </a:solidFill>
        </p:spPr>
      </p:sp>
      <p:pic>
        <p:nvPicPr>
          <p:cNvPr id="14" name="Image 1" descr="preencoded.png">
            <a:extLst>
              <a:ext uri="{FF2B5EF4-FFF2-40B4-BE49-F238E27FC236}">
                <a16:creationId xmlns:a16="http://schemas.microsoft.com/office/drawing/2014/main" id="{BDE2879F-4162-F6A9-6B47-E77986C73A1B}"/>
              </a:ext>
            </a:extLst>
          </p:cNvPr>
          <p:cNvPicPr>
            <a:picLocks noChangeAspect="1"/>
          </p:cNvPicPr>
          <p:nvPr>
            <p:custDataLst>
              <p:tags r:id="rId8"/>
            </p:custDataLst>
          </p:nvPr>
        </p:nvPicPr>
        <p:blipFill>
          <a:blip r:embed="rId21"/>
          <a:stretch>
            <a:fillRect/>
          </a:stretch>
        </p:blipFill>
        <p:spPr>
          <a:xfrm>
            <a:off x="5888274" y="1195217"/>
            <a:ext cx="263843" cy="329803"/>
          </a:xfrm>
          <a:prstGeom prst="rect">
            <a:avLst/>
          </a:prstGeom>
        </p:spPr>
      </p:pic>
      <p:sp>
        <p:nvSpPr>
          <p:cNvPr id="15" name="Text 7">
            <a:extLst>
              <a:ext uri="{FF2B5EF4-FFF2-40B4-BE49-F238E27FC236}">
                <a16:creationId xmlns:a16="http://schemas.microsoft.com/office/drawing/2014/main" id="{07224D25-32AD-BACB-5D7F-34D5E5D097DA}"/>
              </a:ext>
            </a:extLst>
          </p:cNvPr>
          <p:cNvSpPr/>
          <p:nvPr>
            <p:custDataLst>
              <p:tags r:id="rId9"/>
            </p:custDataLst>
          </p:nvPr>
        </p:nvSpPr>
        <p:spPr>
          <a:xfrm>
            <a:off x="4196525" y="1787132"/>
            <a:ext cx="3561278" cy="343614"/>
          </a:xfrm>
          <a:prstGeom prst="rect">
            <a:avLst/>
          </a:prstGeom>
          <a:noFill/>
        </p:spPr>
        <p:txBody>
          <a:bodyPr wrap="none" lIns="0" tIns="0" rIns="0" bIns="0" rtlCol="0" anchor="t"/>
          <a:lstStyle/>
          <a:p>
            <a:pPr marL="0" indent="0" algn="l">
              <a:lnSpc>
                <a:spcPts val="2700"/>
              </a:lnSpc>
              <a:buNone/>
            </a:pPr>
            <a:r>
              <a:rPr lang="en-US" sz="2150" dirty="0">
                <a:solidFill>
                  <a:schemeClr val="accent1"/>
                </a:solidFill>
                <a:latin typeface="Readex Pro" panose="020B0604020202020204" charset="-78"/>
                <a:cs typeface="Readex Pro" panose="020B0604020202020204" charset="-78"/>
              </a:rPr>
              <a:t>Đánh cắp dữ liệu nhạy cảm</a:t>
            </a:r>
          </a:p>
        </p:txBody>
      </p:sp>
      <p:sp>
        <p:nvSpPr>
          <p:cNvPr id="16" name="Text 8">
            <a:extLst>
              <a:ext uri="{FF2B5EF4-FFF2-40B4-BE49-F238E27FC236}">
                <a16:creationId xmlns:a16="http://schemas.microsoft.com/office/drawing/2014/main" id="{A354E75E-6F6F-0F73-39C5-091FDCD72730}"/>
              </a:ext>
            </a:extLst>
          </p:cNvPr>
          <p:cNvSpPr/>
          <p:nvPr>
            <p:custDataLst>
              <p:tags r:id="rId10"/>
            </p:custDataLst>
          </p:nvPr>
        </p:nvSpPr>
        <p:spPr>
          <a:xfrm>
            <a:off x="4196525" y="2284684"/>
            <a:ext cx="3716655" cy="1759148"/>
          </a:xfrm>
          <a:prstGeom prst="rect">
            <a:avLst/>
          </a:prstGeom>
          <a:noFill/>
        </p:spPr>
        <p:txBody>
          <a:bodyPr wrap="square" lIns="0" tIns="0" rIns="0" bIns="0" rtlCol="0" anchor="t"/>
          <a:lstStyle/>
          <a:p>
            <a:pPr marL="0" indent="0" algn="l">
              <a:lnSpc>
                <a:spcPts val="2750"/>
              </a:lnSpc>
              <a:buNone/>
            </a:pPr>
            <a:r>
              <a:rPr lang="en-US" sz="1700" dirty="0">
                <a:solidFill>
                  <a:schemeClr val="tx1"/>
                </a:solidFill>
                <a:latin typeface="Readex Pro" panose="020B0604020202020204" charset="-78"/>
                <a:cs typeface="Readex Pro" panose="020B0604020202020204" charset="-78"/>
              </a:rPr>
              <a:t>Tận dụng lỗ hổng để trích xuất thông tin nhạy cảm từ các máy chủ nội bộ hoặc siêu dữ liệu (metadata) của nhà cung cấp dịch vụ đám mây.</a:t>
            </a:r>
          </a:p>
        </p:txBody>
      </p:sp>
      <p:sp>
        <p:nvSpPr>
          <p:cNvPr id="17" name="Shape 9">
            <a:extLst>
              <a:ext uri="{FF2B5EF4-FFF2-40B4-BE49-F238E27FC236}">
                <a16:creationId xmlns:a16="http://schemas.microsoft.com/office/drawing/2014/main" id="{2AF936A4-620A-819B-06CA-1FA4E6D0352B}"/>
              </a:ext>
            </a:extLst>
          </p:cNvPr>
          <p:cNvSpPr/>
          <p:nvPr>
            <p:custDataLst>
              <p:tags r:id="rId11"/>
            </p:custDataLst>
          </p:nvPr>
        </p:nvSpPr>
        <p:spPr>
          <a:xfrm>
            <a:off x="7895468" y="1331602"/>
            <a:ext cx="3716655" cy="121920"/>
          </a:xfrm>
          <a:prstGeom prst="roundRect">
            <a:avLst>
              <a:gd name="adj" fmla="val 27055"/>
            </a:avLst>
          </a:prstGeom>
          <a:solidFill>
            <a:schemeClr val="accent1"/>
          </a:solidFill>
        </p:spPr>
      </p:sp>
      <p:sp>
        <p:nvSpPr>
          <p:cNvPr id="18" name="Shape 10">
            <a:extLst>
              <a:ext uri="{FF2B5EF4-FFF2-40B4-BE49-F238E27FC236}">
                <a16:creationId xmlns:a16="http://schemas.microsoft.com/office/drawing/2014/main" id="{AAB287A4-0A8F-54A5-2CEE-AB81422A5491}"/>
              </a:ext>
            </a:extLst>
          </p:cNvPr>
          <p:cNvSpPr/>
          <p:nvPr>
            <p:custDataLst>
              <p:tags r:id="rId12"/>
            </p:custDataLst>
          </p:nvPr>
        </p:nvSpPr>
        <p:spPr>
          <a:xfrm>
            <a:off x="9447281" y="1006245"/>
            <a:ext cx="659606" cy="659606"/>
          </a:xfrm>
          <a:prstGeom prst="roundRect">
            <a:avLst>
              <a:gd name="adj" fmla="val 138628"/>
            </a:avLst>
          </a:prstGeom>
          <a:solidFill>
            <a:schemeClr val="accent1"/>
          </a:solidFill>
        </p:spPr>
      </p:sp>
      <p:pic>
        <p:nvPicPr>
          <p:cNvPr id="19" name="Image 2" descr="preencoded.png">
            <a:extLst>
              <a:ext uri="{FF2B5EF4-FFF2-40B4-BE49-F238E27FC236}">
                <a16:creationId xmlns:a16="http://schemas.microsoft.com/office/drawing/2014/main" id="{BDAE4F69-429D-BCA8-BFD2-922DD5A8F2BF}"/>
              </a:ext>
            </a:extLst>
          </p:cNvPr>
          <p:cNvPicPr>
            <a:picLocks noChangeAspect="1"/>
          </p:cNvPicPr>
          <p:nvPr>
            <p:custDataLst>
              <p:tags r:id="rId13"/>
            </p:custDataLst>
          </p:nvPr>
        </p:nvPicPr>
        <p:blipFill>
          <a:blip r:embed="rId22"/>
          <a:stretch>
            <a:fillRect/>
          </a:stretch>
        </p:blipFill>
        <p:spPr>
          <a:xfrm>
            <a:off x="9645162" y="1179440"/>
            <a:ext cx="263843" cy="329803"/>
          </a:xfrm>
          <a:prstGeom prst="rect">
            <a:avLst/>
          </a:prstGeom>
        </p:spPr>
      </p:pic>
      <p:sp>
        <p:nvSpPr>
          <p:cNvPr id="20" name="Text 11">
            <a:extLst>
              <a:ext uri="{FF2B5EF4-FFF2-40B4-BE49-F238E27FC236}">
                <a16:creationId xmlns:a16="http://schemas.microsoft.com/office/drawing/2014/main" id="{09C084AB-95AB-A8A1-B668-4435CD258DAA}"/>
              </a:ext>
            </a:extLst>
          </p:cNvPr>
          <p:cNvSpPr/>
          <p:nvPr>
            <p:custDataLst>
              <p:tags r:id="rId14"/>
            </p:custDataLst>
          </p:nvPr>
        </p:nvSpPr>
        <p:spPr>
          <a:xfrm>
            <a:off x="8233299" y="1800949"/>
            <a:ext cx="3193137" cy="343614"/>
          </a:xfrm>
          <a:prstGeom prst="rect">
            <a:avLst/>
          </a:prstGeom>
          <a:noFill/>
        </p:spPr>
        <p:txBody>
          <a:bodyPr wrap="none" lIns="0" tIns="0" rIns="0" bIns="0" rtlCol="0" anchor="t"/>
          <a:lstStyle/>
          <a:p>
            <a:pPr marL="0" indent="0" algn="l">
              <a:lnSpc>
                <a:spcPts val="2700"/>
              </a:lnSpc>
              <a:buNone/>
            </a:pPr>
            <a:r>
              <a:rPr lang="en-US" sz="2150" dirty="0">
                <a:solidFill>
                  <a:schemeClr val="accent1"/>
                </a:solidFill>
                <a:latin typeface="Readex Pro" panose="020B0604020202020204" charset="-78"/>
                <a:cs typeface="Readex Pro" panose="020B0604020202020204" charset="-78"/>
              </a:rPr>
              <a:t>Quét và khám phá mạng</a:t>
            </a:r>
          </a:p>
        </p:txBody>
      </p:sp>
      <p:sp>
        <p:nvSpPr>
          <p:cNvPr id="21" name="Text 12">
            <a:extLst>
              <a:ext uri="{FF2B5EF4-FFF2-40B4-BE49-F238E27FC236}">
                <a16:creationId xmlns:a16="http://schemas.microsoft.com/office/drawing/2014/main" id="{D8481AA3-6A6B-A41D-728D-ED834A7F24A7}"/>
              </a:ext>
            </a:extLst>
          </p:cNvPr>
          <p:cNvSpPr/>
          <p:nvPr>
            <p:custDataLst>
              <p:tags r:id="rId15"/>
            </p:custDataLst>
          </p:nvPr>
        </p:nvSpPr>
        <p:spPr>
          <a:xfrm>
            <a:off x="8233299" y="2324166"/>
            <a:ext cx="3716655" cy="1407319"/>
          </a:xfrm>
          <a:prstGeom prst="rect">
            <a:avLst/>
          </a:prstGeom>
          <a:noFill/>
        </p:spPr>
        <p:txBody>
          <a:bodyPr wrap="square" lIns="0" tIns="0" rIns="0" bIns="0" rtlCol="0" anchor="t">
            <a:normAutofit/>
          </a:bodyPr>
          <a:lstStyle/>
          <a:p>
            <a:pPr marL="0" indent="0" algn="l">
              <a:lnSpc>
                <a:spcPts val="2750"/>
              </a:lnSpc>
              <a:buNone/>
            </a:pPr>
            <a:r>
              <a:rPr lang="en-US" sz="1700" dirty="0">
                <a:solidFill>
                  <a:schemeClr val="tx1"/>
                </a:solidFill>
                <a:latin typeface="Readex Pro" panose="020B0604020202020204" charset="-78"/>
                <a:cs typeface="Readex Pro" panose="020B0604020202020204" charset="-78"/>
              </a:rPr>
              <a:t>Sử dụng máy chủ làm công cụ để quét các cổng và dịch vụ trên mạng nội bộ, thu thập thông tin về cấu trúc hạ tầng.</a:t>
            </a:r>
          </a:p>
        </p:txBody>
      </p:sp>
      <p:sp>
        <p:nvSpPr>
          <p:cNvPr id="22" name="Shape 13">
            <a:extLst>
              <a:ext uri="{FF2B5EF4-FFF2-40B4-BE49-F238E27FC236}">
                <a16:creationId xmlns:a16="http://schemas.microsoft.com/office/drawing/2014/main" id="{DB2A66B4-ED33-051B-B194-ED32F0322EC5}"/>
              </a:ext>
            </a:extLst>
          </p:cNvPr>
          <p:cNvSpPr/>
          <p:nvPr/>
        </p:nvSpPr>
        <p:spPr>
          <a:xfrm>
            <a:off x="242046" y="4238331"/>
            <a:ext cx="11600330" cy="121920"/>
          </a:xfrm>
          <a:prstGeom prst="roundRect">
            <a:avLst>
              <a:gd name="adj" fmla="val 27055"/>
            </a:avLst>
          </a:prstGeom>
          <a:solidFill>
            <a:schemeClr val="accent1"/>
          </a:solidFill>
        </p:spPr>
      </p:sp>
      <p:sp>
        <p:nvSpPr>
          <p:cNvPr id="23" name="Shape 14">
            <a:extLst>
              <a:ext uri="{FF2B5EF4-FFF2-40B4-BE49-F238E27FC236}">
                <a16:creationId xmlns:a16="http://schemas.microsoft.com/office/drawing/2014/main" id="{25CFA4D4-A428-7965-CE54-D7CAD2E1E599}"/>
              </a:ext>
            </a:extLst>
          </p:cNvPr>
          <p:cNvSpPr/>
          <p:nvPr/>
        </p:nvSpPr>
        <p:spPr>
          <a:xfrm>
            <a:off x="5690392" y="3908527"/>
            <a:ext cx="659606" cy="659606"/>
          </a:xfrm>
          <a:prstGeom prst="roundRect">
            <a:avLst>
              <a:gd name="adj" fmla="val 138628"/>
            </a:avLst>
          </a:prstGeom>
          <a:solidFill>
            <a:schemeClr val="accent1"/>
          </a:solidFill>
        </p:spPr>
        <p:txBody>
          <a:bodyPr/>
          <a:lstStyle/>
          <a:p>
            <a:endParaRPr lang="en-US" dirty="0">
              <a:latin typeface="Readex Pro" panose="020B0604020202020204" charset="-78"/>
              <a:cs typeface="Readex Pro" panose="020B0604020202020204" charset="-78"/>
            </a:endParaRPr>
          </a:p>
        </p:txBody>
      </p:sp>
      <p:pic>
        <p:nvPicPr>
          <p:cNvPr id="24" name="Image 3" descr="preencoded.png">
            <a:extLst>
              <a:ext uri="{FF2B5EF4-FFF2-40B4-BE49-F238E27FC236}">
                <a16:creationId xmlns:a16="http://schemas.microsoft.com/office/drawing/2014/main" id="{029A0CFC-7C2C-E974-15F2-9C3129440D37}"/>
              </a:ext>
            </a:extLst>
          </p:cNvPr>
          <p:cNvPicPr>
            <a:picLocks noChangeAspect="1"/>
          </p:cNvPicPr>
          <p:nvPr>
            <p:custDataLst>
              <p:tags r:id="rId16"/>
            </p:custDataLst>
          </p:nvPr>
        </p:nvPicPr>
        <p:blipFill>
          <a:blip r:embed="rId23"/>
          <a:stretch>
            <a:fillRect/>
          </a:stretch>
        </p:blipFill>
        <p:spPr>
          <a:xfrm>
            <a:off x="5888273" y="4064265"/>
            <a:ext cx="263843" cy="329803"/>
          </a:xfrm>
          <a:prstGeom prst="rect">
            <a:avLst/>
          </a:prstGeom>
        </p:spPr>
      </p:pic>
      <p:sp>
        <p:nvSpPr>
          <p:cNvPr id="25" name="Text 15">
            <a:extLst>
              <a:ext uri="{FF2B5EF4-FFF2-40B4-BE49-F238E27FC236}">
                <a16:creationId xmlns:a16="http://schemas.microsoft.com/office/drawing/2014/main" id="{D9A54D98-A9D9-2FAA-220D-F4486725C69A}"/>
              </a:ext>
            </a:extLst>
          </p:cNvPr>
          <p:cNvSpPr/>
          <p:nvPr>
            <p:custDataLst>
              <p:tags r:id="rId17"/>
            </p:custDataLst>
          </p:nvPr>
        </p:nvSpPr>
        <p:spPr>
          <a:xfrm>
            <a:off x="242046" y="4593855"/>
            <a:ext cx="3126462" cy="343614"/>
          </a:xfrm>
          <a:prstGeom prst="rect">
            <a:avLst/>
          </a:prstGeom>
          <a:noFill/>
        </p:spPr>
        <p:txBody>
          <a:bodyPr wrap="square" lIns="0" tIns="0" rIns="0" bIns="0" rtlCol="0" anchor="t">
            <a:normAutofit/>
          </a:bodyPr>
          <a:lstStyle/>
          <a:p>
            <a:pPr marL="0" indent="0" algn="l">
              <a:lnSpc>
                <a:spcPts val="2700"/>
              </a:lnSpc>
              <a:buNone/>
            </a:pPr>
            <a:r>
              <a:rPr lang="en-US" sz="2150" dirty="0">
                <a:solidFill>
                  <a:schemeClr val="accent1"/>
                </a:solidFill>
                <a:latin typeface="Readex Pro" panose="020B0604020202020204" charset="-78"/>
                <a:cs typeface="Readex Pro" panose="020B0604020202020204" charset="-78"/>
              </a:rPr>
              <a:t>Thực thi mã từ xa (RCE)</a:t>
            </a:r>
          </a:p>
        </p:txBody>
      </p:sp>
      <p:sp>
        <p:nvSpPr>
          <p:cNvPr id="26" name="Text 16">
            <a:extLst>
              <a:ext uri="{FF2B5EF4-FFF2-40B4-BE49-F238E27FC236}">
                <a16:creationId xmlns:a16="http://schemas.microsoft.com/office/drawing/2014/main" id="{7A23790F-5572-DF40-3CFE-96DA349F7BBA}"/>
              </a:ext>
            </a:extLst>
          </p:cNvPr>
          <p:cNvSpPr/>
          <p:nvPr>
            <p:custDataLst>
              <p:tags r:id="rId18"/>
            </p:custDataLst>
          </p:nvPr>
        </p:nvSpPr>
        <p:spPr>
          <a:xfrm>
            <a:off x="242046" y="5117846"/>
            <a:ext cx="11600330" cy="703659"/>
          </a:xfrm>
          <a:prstGeom prst="rect">
            <a:avLst/>
          </a:prstGeom>
          <a:noFill/>
        </p:spPr>
        <p:txBody>
          <a:bodyPr wrap="square" lIns="0" tIns="0" rIns="0" bIns="0" rtlCol="0" anchor="t">
            <a:normAutofit/>
          </a:bodyPr>
          <a:lstStyle/>
          <a:p>
            <a:pPr marL="0" indent="0" algn="l">
              <a:lnSpc>
                <a:spcPts val="2750"/>
              </a:lnSpc>
              <a:buNone/>
            </a:pPr>
            <a:r>
              <a:rPr lang="en-US" sz="1700" dirty="0">
                <a:solidFill>
                  <a:schemeClr val="tx1"/>
                </a:solidFill>
                <a:latin typeface="Readex Pro" panose="020B0604020202020204" charset="-78"/>
                <a:cs typeface="Readex Pro" panose="020B0604020202020204" charset="-78"/>
              </a:rPr>
              <a:t>Trong một số trường hợp, SSRF có thể bị lợi dụng để đạt được quyền thực thi mã từ xa trên máy chủ bị tấn công hoặc các hệ thống khác trong mạng.</a:t>
            </a:r>
          </a:p>
        </p:txBody>
      </p:sp>
      <p:sp>
        <p:nvSpPr>
          <p:cNvPr id="28" name="Title 1">
            <a:extLst>
              <a:ext uri="{FF2B5EF4-FFF2-40B4-BE49-F238E27FC236}">
                <a16:creationId xmlns:a16="http://schemas.microsoft.com/office/drawing/2014/main" id="{665258FF-BE7C-D936-497E-DD67955DBA1C}"/>
              </a:ext>
            </a:extLst>
          </p:cNvPr>
          <p:cNvSpPr txBox="1">
            <a:spLocks/>
          </p:cNvSpPr>
          <p:nvPr/>
        </p:nvSpPr>
        <p:spPr>
          <a:xfrm>
            <a:off x="250975" y="167608"/>
            <a:ext cx="10515600" cy="1325563"/>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a:lstStyle>
          <a:p>
            <a:r>
              <a:rPr lang="en-US" sz="3600" b="1" dirty="0">
                <a:solidFill>
                  <a:srgbClr val="0070C0"/>
                </a:solidFill>
              </a:rPr>
              <a:t>TẠI SAO SSRF LẠI NGUY HIỂM ?</a:t>
            </a:r>
          </a:p>
        </p:txBody>
      </p:sp>
    </p:spTree>
    <p:extLst>
      <p:ext uri="{BB962C8B-B14F-4D97-AF65-F5344CB8AC3E}">
        <p14:creationId xmlns:p14="http://schemas.microsoft.com/office/powerpoint/2010/main" val="3934037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27A9-2D24-7DD4-711A-8CB14A03C54A}"/>
              </a:ext>
            </a:extLst>
          </p:cNvPr>
          <p:cNvSpPr>
            <a:spLocks noGrp="1"/>
          </p:cNvSpPr>
          <p:nvPr>
            <p:ph type="ctrTitle"/>
          </p:nvPr>
        </p:nvSpPr>
        <p:spPr>
          <a:xfrm>
            <a:off x="6095999" y="154840"/>
            <a:ext cx="4371082" cy="1655762"/>
          </a:xfrm>
        </p:spPr>
        <p:txBody>
          <a:bodyPr/>
          <a:lstStyle/>
          <a:p>
            <a:r>
              <a:rPr lang="en-US" dirty="0"/>
              <a:t>Capital One (2019)</a:t>
            </a:r>
            <a:br>
              <a:rPr lang="en-US" dirty="0"/>
            </a:br>
            <a:endParaRPr lang="en-US" dirty="0"/>
          </a:p>
        </p:txBody>
      </p:sp>
      <p:sp>
        <p:nvSpPr>
          <p:cNvPr id="3" name="Subtitle 2">
            <a:extLst>
              <a:ext uri="{FF2B5EF4-FFF2-40B4-BE49-F238E27FC236}">
                <a16:creationId xmlns:a16="http://schemas.microsoft.com/office/drawing/2014/main" id="{37C92DC9-95C6-3F7E-358C-74EA3AFBDE35}"/>
              </a:ext>
            </a:extLst>
          </p:cNvPr>
          <p:cNvSpPr>
            <a:spLocks noGrp="1"/>
          </p:cNvSpPr>
          <p:nvPr>
            <p:ph type="subTitle" idx="1"/>
          </p:nvPr>
        </p:nvSpPr>
        <p:spPr>
          <a:xfrm>
            <a:off x="4227272" y="1281036"/>
            <a:ext cx="7684770" cy="898526"/>
          </a:xfrm>
        </p:spPr>
        <p:txBody>
          <a:bodyPr/>
          <a:lstStyle/>
          <a:p>
            <a:r>
              <a:rPr lang="en-US" sz="1800" dirty="0">
                <a:solidFill>
                  <a:schemeClr val="tx1"/>
                </a:solidFill>
              </a:rPr>
              <a:t>       </a:t>
            </a:r>
            <a:r>
              <a:rPr lang="vi-VN" sz="1800" dirty="0">
                <a:solidFill>
                  <a:schemeClr val="tx1"/>
                </a:solidFill>
              </a:rPr>
              <a:t>Capital One, một trong những tổ chức tài chính lớn nhất, thông báo về một vụ vi phạm dữ liệu khổng lồ.</a:t>
            </a:r>
            <a:r>
              <a:rPr lang="vi-VN" sz="1800" baseline="30000" dirty="0">
                <a:solidFill>
                  <a:schemeClr val="tx1"/>
                </a:solidFill>
              </a:rPr>
              <a:t> </a:t>
            </a:r>
            <a:r>
              <a:rPr lang="vi-VN" sz="1800" dirty="0">
                <a:solidFill>
                  <a:schemeClr val="tx1"/>
                </a:solidFill>
              </a:rPr>
              <a:t>Dữ liệu bị đánh cắp bao gồm thông tin cá nhân nhạy cảm, với khoảng 140.000 Số An sinh Xã hội (SSN) và 80.000 số tài khoản ngân hàng liên kết.</a:t>
            </a:r>
            <a:endParaRPr lang="en-US" dirty="0">
              <a:solidFill>
                <a:schemeClr val="tx1"/>
              </a:solidFill>
            </a:endParaRPr>
          </a:p>
        </p:txBody>
      </p:sp>
      <p:pic>
        <p:nvPicPr>
          <p:cNvPr id="7" name="Image 0" descr="preencoded.png">
            <a:extLst>
              <a:ext uri="{FF2B5EF4-FFF2-40B4-BE49-F238E27FC236}">
                <a16:creationId xmlns:a16="http://schemas.microsoft.com/office/drawing/2014/main" id="{0AB7371C-EC60-EC2B-7F2B-8B0AAA679F09}"/>
              </a:ext>
            </a:extLst>
          </p:cNvPr>
          <p:cNvPicPr>
            <a:picLocks noChangeAspect="1"/>
          </p:cNvPicPr>
          <p:nvPr>
            <p:custDataLst>
              <p:tags r:id="rId1"/>
            </p:custDataLst>
          </p:nvPr>
        </p:nvPicPr>
        <p:blipFill>
          <a:blip r:embed="rId8"/>
          <a:stretch>
            <a:fillRect/>
          </a:stretch>
        </p:blipFill>
        <p:spPr>
          <a:xfrm>
            <a:off x="81649" y="222439"/>
            <a:ext cx="3970398" cy="5955598"/>
          </a:xfrm>
          <a:prstGeom prst="rect">
            <a:avLst/>
          </a:prstGeom>
        </p:spPr>
      </p:pic>
      <p:sp>
        <p:nvSpPr>
          <p:cNvPr id="9" name="Text 1">
            <a:extLst>
              <a:ext uri="{FF2B5EF4-FFF2-40B4-BE49-F238E27FC236}">
                <a16:creationId xmlns:a16="http://schemas.microsoft.com/office/drawing/2014/main" id="{8B9A0669-4D55-4054-A9F2-A7D2093A8E5C}"/>
              </a:ext>
            </a:extLst>
          </p:cNvPr>
          <p:cNvSpPr/>
          <p:nvPr>
            <p:custDataLst>
              <p:tags r:id="rId2"/>
            </p:custDataLst>
          </p:nvPr>
        </p:nvSpPr>
        <p:spPr>
          <a:xfrm>
            <a:off x="4146591" y="1431448"/>
            <a:ext cx="7556421" cy="725805"/>
          </a:xfrm>
          <a:prstGeom prst="rect">
            <a:avLst/>
          </a:prstGeom>
          <a:noFill/>
        </p:spPr>
        <p:txBody>
          <a:bodyPr wrap="square" lIns="0" tIns="0" rIns="0" bIns="0" rtlCol="0" anchor="t">
            <a:noAutofit/>
          </a:bodyPr>
          <a:lstStyle/>
          <a:p>
            <a:pPr marL="0" indent="0" algn="l">
              <a:lnSpc>
                <a:spcPts val="2850"/>
              </a:lnSpc>
              <a:buNone/>
            </a:pPr>
            <a:endParaRPr lang="en-US" sz="2400" dirty="0">
              <a:solidFill>
                <a:schemeClr val="tx1"/>
              </a:solidFill>
              <a:highlight>
                <a:srgbClr val="00FFFF"/>
              </a:highlight>
              <a:cs typeface="Inter Medium" panose="02000503000000020004" pitchFamily="34" charset="-120"/>
            </a:endParaRPr>
          </a:p>
        </p:txBody>
      </p:sp>
      <p:sp>
        <p:nvSpPr>
          <p:cNvPr id="10" name="Text 2">
            <a:extLst>
              <a:ext uri="{FF2B5EF4-FFF2-40B4-BE49-F238E27FC236}">
                <a16:creationId xmlns:a16="http://schemas.microsoft.com/office/drawing/2014/main" id="{F9805CFF-0DA1-EE2A-93F5-202BC6C37639}"/>
              </a:ext>
            </a:extLst>
          </p:cNvPr>
          <p:cNvSpPr/>
          <p:nvPr>
            <p:custDataLst>
              <p:tags r:id="rId3"/>
            </p:custDataLst>
          </p:nvPr>
        </p:nvSpPr>
        <p:spPr>
          <a:xfrm>
            <a:off x="4345245" y="3322009"/>
            <a:ext cx="2835235" cy="354330"/>
          </a:xfrm>
          <a:prstGeom prst="rect">
            <a:avLst/>
          </a:prstGeom>
          <a:noFill/>
        </p:spPr>
        <p:txBody>
          <a:bodyPr wrap="square" lIns="0" tIns="0" rIns="0" bIns="0" rtlCol="0" anchor="t">
            <a:normAutofit/>
          </a:bodyPr>
          <a:lstStyle/>
          <a:p>
            <a:pPr marL="0" indent="0" algn="l">
              <a:lnSpc>
                <a:spcPts val="2750"/>
              </a:lnSpc>
              <a:buNone/>
            </a:pPr>
            <a:r>
              <a:rPr lang="en-US" sz="2200" dirty="0">
                <a:solidFill>
                  <a:srgbClr val="1F5CAA"/>
                </a:solidFill>
                <a:latin typeface="Readex Pro" panose="020B0604020202020204" charset="-78"/>
                <a:cs typeface="Readex Pro" panose="020B0604020202020204" charset="-78"/>
              </a:rPr>
              <a:t>Thiệt hại</a:t>
            </a:r>
          </a:p>
        </p:txBody>
      </p:sp>
      <p:sp>
        <p:nvSpPr>
          <p:cNvPr id="11" name="Text 3">
            <a:extLst>
              <a:ext uri="{FF2B5EF4-FFF2-40B4-BE49-F238E27FC236}">
                <a16:creationId xmlns:a16="http://schemas.microsoft.com/office/drawing/2014/main" id="{0DE43416-0EC3-B91A-7292-B78E864A5CF2}"/>
              </a:ext>
            </a:extLst>
          </p:cNvPr>
          <p:cNvSpPr/>
          <p:nvPr>
            <p:custDataLst>
              <p:tags r:id="rId4"/>
            </p:custDataLst>
          </p:nvPr>
        </p:nvSpPr>
        <p:spPr>
          <a:xfrm>
            <a:off x="4345245" y="3756700"/>
            <a:ext cx="3501509" cy="725805"/>
          </a:xfrm>
          <a:prstGeom prst="rect">
            <a:avLst/>
          </a:prstGeom>
          <a:noFill/>
        </p:spPr>
        <p:txBody>
          <a:bodyPr wrap="square" lIns="0" tIns="0" rIns="0" bIns="0" rtlCol="0" anchor="t">
            <a:normAutofit/>
          </a:bodyPr>
          <a:lstStyle/>
          <a:p>
            <a:pPr marL="0" indent="0" algn="l">
              <a:lnSpc>
                <a:spcPts val="2850"/>
              </a:lnSpc>
              <a:buNone/>
            </a:pPr>
            <a:r>
              <a:rPr lang="en-US" sz="1750" dirty="0" err="1">
                <a:solidFill>
                  <a:schemeClr val="tx1"/>
                </a:solidFill>
                <a:latin typeface="Readex Pro" panose="020B0604020202020204" charset="-78"/>
                <a:cs typeface="Readex Pro" panose="020B0604020202020204" charset="-78"/>
              </a:rPr>
              <a:t>Hàng</a:t>
            </a:r>
            <a:r>
              <a:rPr lang="en-US" sz="1750" dirty="0">
                <a:solidFill>
                  <a:schemeClr val="tx1"/>
                </a:solidFill>
                <a:latin typeface="Readex Pro" panose="020B0604020202020204" charset="-78"/>
                <a:cs typeface="Readex Pro" panose="020B0604020202020204" charset="-78"/>
              </a:rPr>
              <a:t> </a:t>
            </a:r>
            <a:r>
              <a:rPr lang="en-US" sz="1750" dirty="0" err="1">
                <a:solidFill>
                  <a:schemeClr val="tx1"/>
                </a:solidFill>
                <a:latin typeface="Readex Pro" panose="020B0604020202020204" charset="-78"/>
                <a:cs typeface="Readex Pro" panose="020B0604020202020204" charset="-78"/>
              </a:rPr>
              <a:t>trăm</a:t>
            </a:r>
            <a:r>
              <a:rPr lang="en-US" sz="1750" dirty="0">
                <a:solidFill>
                  <a:schemeClr val="tx1"/>
                </a:solidFill>
                <a:latin typeface="Readex Pro" panose="020B0604020202020204" charset="-78"/>
                <a:cs typeface="Readex Pro" panose="020B0604020202020204" charset="-78"/>
              </a:rPr>
              <a:t> triệu USD chi phí khắc phục.</a:t>
            </a:r>
          </a:p>
        </p:txBody>
      </p:sp>
      <p:sp>
        <p:nvSpPr>
          <p:cNvPr id="12" name="Text 4">
            <a:extLst>
              <a:ext uri="{FF2B5EF4-FFF2-40B4-BE49-F238E27FC236}">
                <a16:creationId xmlns:a16="http://schemas.microsoft.com/office/drawing/2014/main" id="{14E66744-E773-E11D-90CC-FC1F20D2B9AA}"/>
              </a:ext>
            </a:extLst>
          </p:cNvPr>
          <p:cNvSpPr/>
          <p:nvPr>
            <p:custDataLst>
              <p:tags r:id="rId5"/>
            </p:custDataLst>
          </p:nvPr>
        </p:nvSpPr>
        <p:spPr>
          <a:xfrm>
            <a:off x="8482250" y="3322009"/>
            <a:ext cx="2835235" cy="354330"/>
          </a:xfrm>
          <a:prstGeom prst="rect">
            <a:avLst/>
          </a:prstGeom>
          <a:noFill/>
        </p:spPr>
        <p:txBody>
          <a:bodyPr wrap="square" lIns="0" tIns="0" rIns="0" bIns="0" rtlCol="0" anchor="t">
            <a:normAutofit/>
          </a:bodyPr>
          <a:lstStyle/>
          <a:p>
            <a:pPr marL="0" indent="0" algn="l">
              <a:lnSpc>
                <a:spcPts val="2750"/>
              </a:lnSpc>
              <a:buNone/>
            </a:pPr>
            <a:r>
              <a:rPr lang="en-US" sz="2200" dirty="0">
                <a:solidFill>
                  <a:srgbClr val="1F5CAA"/>
                </a:solidFill>
                <a:latin typeface="Readex Pro" panose="020B0604020202020204" charset="-78"/>
                <a:cs typeface="Readex Pro" panose="020B0604020202020204" charset="-78"/>
              </a:rPr>
              <a:t>Nguyên nhân</a:t>
            </a:r>
          </a:p>
        </p:txBody>
      </p:sp>
      <p:sp>
        <p:nvSpPr>
          <p:cNvPr id="13" name="Text 5">
            <a:extLst>
              <a:ext uri="{FF2B5EF4-FFF2-40B4-BE49-F238E27FC236}">
                <a16:creationId xmlns:a16="http://schemas.microsoft.com/office/drawing/2014/main" id="{38113CF8-74E5-794B-5D14-BD639F716093}"/>
              </a:ext>
            </a:extLst>
          </p:cNvPr>
          <p:cNvSpPr/>
          <p:nvPr>
            <p:custDataLst>
              <p:tags r:id="rId6"/>
            </p:custDataLst>
          </p:nvPr>
        </p:nvSpPr>
        <p:spPr>
          <a:xfrm>
            <a:off x="8482250" y="3756700"/>
            <a:ext cx="3501509" cy="1088708"/>
          </a:xfrm>
          <a:prstGeom prst="rect">
            <a:avLst/>
          </a:prstGeom>
          <a:noFill/>
        </p:spPr>
        <p:txBody>
          <a:bodyPr wrap="square" lIns="0" tIns="0" rIns="0" bIns="0" rtlCol="0" anchor="t">
            <a:normAutofit/>
          </a:bodyPr>
          <a:lstStyle/>
          <a:p>
            <a:pPr>
              <a:lnSpc>
                <a:spcPts val="2850"/>
              </a:lnSpc>
            </a:pPr>
            <a:r>
              <a:rPr lang="en-US" sz="1750" dirty="0">
                <a:solidFill>
                  <a:schemeClr val="tx1"/>
                </a:solidFill>
                <a:latin typeface="Readex Pro" panose="020B0604020202020204" charset="-78"/>
                <a:cs typeface="Readex Pro" panose="020B0604020202020204" charset="-78"/>
              </a:rPr>
              <a:t>Khai </a:t>
            </a:r>
            <a:r>
              <a:rPr lang="en-US" sz="1750" dirty="0" err="1">
                <a:solidFill>
                  <a:schemeClr val="tx1"/>
                </a:solidFill>
                <a:latin typeface="Readex Pro" panose="020B0604020202020204" charset="-78"/>
                <a:cs typeface="Readex Pro" panose="020B0604020202020204" charset="-78"/>
              </a:rPr>
              <a:t>thác</a:t>
            </a:r>
            <a:r>
              <a:rPr lang="en-US" sz="1750" dirty="0">
                <a:solidFill>
                  <a:schemeClr val="tx1"/>
                </a:solidFill>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lỗ</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hổng</a:t>
            </a:r>
            <a:r>
              <a:rPr lang="en-US" dirty="0">
                <a:latin typeface="Readex Pro" panose="020B0604020202020204" charset="-78"/>
                <a:cs typeface="Readex Pro" panose="020B0604020202020204" charset="-78"/>
              </a:rPr>
              <a:t> SSRF </a:t>
            </a:r>
            <a:r>
              <a:rPr lang="en-US" sz="1750" dirty="0" err="1">
                <a:solidFill>
                  <a:schemeClr val="tx1"/>
                </a:solidFill>
                <a:latin typeface="Readex Pro" panose="020B0604020202020204" charset="-78"/>
                <a:cs typeface="Readex Pro" panose="020B0604020202020204" charset="-78"/>
              </a:rPr>
              <a:t>trên</a:t>
            </a:r>
            <a:r>
              <a:rPr lang="en-US" sz="1750" dirty="0">
                <a:solidFill>
                  <a:schemeClr val="tx1"/>
                </a:solidFill>
                <a:latin typeface="Readex Pro" panose="020B0604020202020204" charset="-78"/>
                <a:cs typeface="Readex Pro" panose="020B0604020202020204" charset="-78"/>
              </a:rPr>
              <a:t> máy chủ web cấu hình sai trên AWS.</a:t>
            </a:r>
          </a:p>
        </p:txBody>
      </p:sp>
    </p:spTree>
    <p:extLst>
      <p:ext uri="{BB962C8B-B14F-4D97-AF65-F5344CB8AC3E}">
        <p14:creationId xmlns:p14="http://schemas.microsoft.com/office/powerpoint/2010/main" val="9025493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1_1"/>
  <p:tag name="KSO_WM_UNIT_ID" val="diagram19882022_3*l_h_i*1_1_1"/>
  <p:tag name="KSO_WM_TEMPLATE_INDEX" val="19882022"/>
  <p:tag name="KSO_WM_TAG_VERSION" val="2.0"/>
  <p:tag name="KSO_WM_DIAGRAM_GROUP_CODE" val="l1-1"/>
  <p:tag name="KSO_WM_DIAGRAM_VIRTUALLY_FRAME" val="{&quot;height&quot;:245.21244094488185,&quot;left&quot;:60.6,&quot;top&quot;:136.34062992125985,&quot;width&quot;:1030.8}"/>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2_1"/>
  <p:tag name="KSO_WM_UNIT_ID" val="diagram19882022_3*l_h_f*1_2_1"/>
  <p:tag name="KSO_WM_TEMPLATE_INDEX" val="19882022"/>
  <p:tag name="KSO_WM_TAG_VERSION" val="2.0"/>
  <p:tag name="KSO_WM_DIAGRAM_GROUP_CODE" val="l1-1"/>
  <p:tag name="KSO_WM_DIAGRAM_VIRTUALLY_FRAME" val="{&quot;height&quot;:245.21244094488185,&quot;left&quot;:60.6,&quot;top&quot;:136.34062992125985,&quot;width&quot;:1030.8}"/>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4_1"/>
  <p:tag name="KSO_WM_UNIT_ID" val="diagram19882022_4*l_h_f*1_4_1"/>
  <p:tag name="KSO_WM_TEMPLATE_INDEX" val="19882022"/>
  <p:tag name="KSO_WM_TAG_VERSION" val="2.0"/>
  <p:tag name="KSO_WM_DIAGRAM_GROUP_CODE" val="l1-1"/>
</p:tagLst>
</file>

<file path=ppt/tags/tag101.xml><?xml version="1.0" encoding="utf-8"?>
<p:tagLst xmlns:a="http://schemas.openxmlformats.org/drawingml/2006/main" xmlns:r="http://schemas.openxmlformats.org/officeDocument/2006/relationships" xmlns:p="http://schemas.openxmlformats.org/presentationml/2006/main">
  <p:tag name="KSO_WM_UNIT_INDEX" val="1"/>
  <p:tag name="KSO_WM_UNIT_TYPE" val="d"/>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3_1"/>
  <p:tag name="KSO_WM_UNIT_ID" val="diagram19882022_3*l_h_i*1_3_1"/>
  <p:tag name="KSO_WM_TEMPLATE_INDEX" val="19882022"/>
  <p:tag name="KSO_WM_TAG_VERSION" val="2.0"/>
  <p:tag name="KSO_WM_DIAGRAM_GROUP_CODE" val="l1-1"/>
  <p:tag name="KSO_WM_DIAGRAM_VIRTUALLY_FRAME" val="{&quot;height&quot;:245.21244094488185,&quot;left&quot;:60.6,&quot;top&quot;:136.34062992125985,&quot;width&quot;:1030.8}"/>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x"/>
  <p:tag name="KSO_WM_UNIT_INDEX" val="1_3_1"/>
  <p:tag name="KSO_WM_UNIT_ID" val="diagram19882022_3*l_h_x*1_3_1"/>
  <p:tag name="KSO_WM_TEMPLATE_INDEX" val="19882022"/>
  <p:tag name="KSO_WM_TAG_VERSION" val="2.0"/>
  <p:tag name="KSO_WM_DIAGRAM_GROUP_CODE" val="l1-1"/>
  <p:tag name="KSO_WM_DIAGRAM_VIRTUALLY_FRAME" val="{&quot;height&quot;:245.21244094488185,&quot;left&quot;:60.6,&quot;top&quot;:136.34062992125985,&quot;width&quot;:1030.8}"/>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x"/>
  <p:tag name="KSO_WM_UNIT_INDEX" val="1_3_2"/>
  <p:tag name="KSO_WM_UNIT_ID" val="diagram19882022_3*l_h_x*1_3_2"/>
  <p:tag name="KSO_WM_TEMPLATE_INDEX" val="19882022"/>
  <p:tag name="KSO_WM_TAG_VERSION" val="2.0"/>
  <p:tag name="KSO_WM_DIAGRAM_GROUP_CODE" val="l1-1"/>
  <p:tag name="KSO_WM_DIAGRAM_VIRTUALLY_FRAME" val="{&quot;height&quot;:245.21244094488185,&quot;left&quot;:60.6,&quot;top&quot;:136.34062992125985,&quot;width&quot;:1030.8}"/>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3_1"/>
  <p:tag name="KSO_WM_UNIT_ID" val="diagram19882022_3*l_h_a*1_3_1"/>
  <p:tag name="KSO_WM_TEMPLATE_INDEX" val="19882022"/>
  <p:tag name="KSO_WM_TAG_VERSION" val="2.0"/>
  <p:tag name="KSO_WM_DIAGRAM_GROUP_CODE" val="l1-1"/>
  <p:tag name="KSO_WM_DIAGRAM_VIRTUALLY_FRAME" val="{&quot;height&quot;:245.21244094488185,&quot;left&quot;:60.6,&quot;top&quot;:136.34062992125985,&quot;width&quot;:1030.8}"/>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3_1"/>
  <p:tag name="KSO_WM_UNIT_ID" val="diagram19882022_3*l_h_f*1_3_1"/>
  <p:tag name="KSO_WM_TEMPLATE_INDEX" val="19882022"/>
  <p:tag name="KSO_WM_TAG_VERSION" val="2.0"/>
  <p:tag name="KSO_WM_DIAGRAM_GROUP_CODE" val="l1-1"/>
  <p:tag name="KSO_WM_DIAGRAM_VIRTUALLY_FRAME" val="{&quot;height&quot;:245.21244094488185,&quot;left&quot;:60.6,&quot;top&quot;:136.34062992125985,&quot;width&quot;:1030.8}"/>
</p:tagLst>
</file>

<file path=ppt/tags/tag16.xml><?xml version="1.0" encoding="utf-8"?>
<p:tagLst xmlns:a="http://schemas.openxmlformats.org/drawingml/2006/main" xmlns:r="http://schemas.openxmlformats.org/officeDocument/2006/relationships" xmlns:p="http://schemas.openxmlformats.org/presentationml/2006/main">
  <p:tag name="KSO_WM_UNIT_INDEX" val="11"/>
  <p:tag name="KSO_WM_UNIT_TYPE" val="d"/>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INDEX" val="12"/>
  <p:tag name="KSO_WM_UNIT_TEXT_SUBTYPE" val="a"/>
  <p:tag name="KSO_WM_UNIT_SUBTYPE" val="a"/>
  <p:tag name="KSO_WM_UNIT_TYPE" val="f"/>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INDEX" val="13"/>
  <p:tag name="KSO_WM_UNIT_TEXT_SUBTYPE" val="a"/>
  <p:tag name="KSO_WM_UNIT_SUBTYPE" val="a"/>
  <p:tag name="KSO_WM_UNIT_TYPE" val="f"/>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INDEX" val="1"/>
  <p:tag name="KSO_WM_UNIT_TYPE" val="d"/>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x"/>
  <p:tag name="KSO_WM_UNIT_INDEX" val="1_1_1"/>
  <p:tag name="KSO_WM_UNIT_ID" val="diagram19882022_3*l_h_x*1_1_1"/>
  <p:tag name="KSO_WM_TEMPLATE_INDEX" val="19882022"/>
  <p:tag name="KSO_WM_TAG_VERSION" val="2.0"/>
  <p:tag name="KSO_WM_DIAGRAM_GROUP_CODE" val="l1-1"/>
  <p:tag name="KSO_WM_DIAGRAM_VIRTUALLY_FRAME" val="{&quot;height&quot;:245.21244094488185,&quot;left&quot;:60.6,&quot;top&quot;:136.34062992125985,&quot;width&quot;:1030.8}"/>
</p:tagLst>
</file>

<file path=ppt/tags/tag20.xml><?xml version="1.0" encoding="utf-8"?>
<p:tagLst xmlns:a="http://schemas.openxmlformats.org/drawingml/2006/main" xmlns:r="http://schemas.openxmlformats.org/officeDocument/2006/relationships" xmlns:p="http://schemas.openxmlformats.org/presentationml/2006/main">
  <p:tag name="KSO_WM_UNIT_INDEX" val="3"/>
  <p:tag name="KSO_WM_UNIT_TEXT_SUBTYPE" val="a"/>
  <p:tag name="KSO_WM_UNIT_SUBTYPE" val="a"/>
  <p:tag name="KSO_WM_UNIT_TYPE" val="f"/>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INDEX" val="5"/>
  <p:tag name="KSO_WM_UNIT_TEXT_SUBTYPE" val="a"/>
  <p:tag name="KSO_WM_UNIT_SUBTYPE" val="a"/>
  <p:tag name="KSO_WM_UNIT_TYPE" val="f"/>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INDEX" val="6"/>
  <p:tag name="KSO_WM_UNIT_TEXT_SUBTYPE" val="a"/>
  <p:tag name="KSO_WM_UNIT_SUBTYPE" val="a"/>
  <p:tag name="KSO_WM_UNIT_TYPE" val="f"/>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INDEX" val="7"/>
  <p:tag name="KSO_WM_UNIT_TEXT_SUBTYPE" val="a"/>
  <p:tag name="KSO_WM_UNIT_SUBTYPE" val="a"/>
  <p:tag name="KSO_WM_UNIT_TYPE" val="f"/>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INDEX" val="3"/>
  <p:tag name="KSO_WM_UNIT_TYPE" val="d"/>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INDEX" val="5"/>
  <p:tag name="KSO_WM_UNIT_TEXT_SUBTYPE" val="a"/>
  <p:tag name="KSO_WM_UNIT_SUBTYPE" val="a"/>
  <p:tag name="KSO_WM_UNIT_TYPE" val="f"/>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INDEX" val="6"/>
  <p:tag name="KSO_WM_UNIT_TYPE" val="d"/>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x"/>
  <p:tag name="KSO_WM_UNIT_INDEX" val="1_1_2"/>
  <p:tag name="KSO_WM_UNIT_ID" val="diagram19882022_3*l_h_x*1_1_2"/>
  <p:tag name="KSO_WM_TEMPLATE_INDEX" val="19882022"/>
  <p:tag name="KSO_WM_TAG_VERSION" val="2.0"/>
  <p:tag name="KSO_WM_DIAGRAM_GROUP_CODE" val="l1-1"/>
  <p:tag name="KSO_WM_DIAGRAM_VIRTUALLY_FRAME" val="{&quot;height&quot;:245.21244094488185,&quot;left&quot;:60.6,&quot;top&quot;:136.34062992125985,&quot;width&quot;:1030.8}"/>
</p:tagLst>
</file>

<file path=ppt/tags/tag30.xml><?xml version="1.0" encoding="utf-8"?>
<p:tagLst xmlns:a="http://schemas.openxmlformats.org/drawingml/2006/main" xmlns:r="http://schemas.openxmlformats.org/officeDocument/2006/relationships" xmlns:p="http://schemas.openxmlformats.org/presentationml/2006/main">
  <p:tag name="KSO_WM_UNIT_INDEX" val="7"/>
  <p:tag name="KSO_WM_UNIT_TEXT_SUBTYPE" val="a"/>
  <p:tag name="KSO_WM_UNIT_SUBTYPE" val="a"/>
  <p:tag name="KSO_WM_UNIT_TYPE" val="f"/>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INDEX" val="8"/>
  <p:tag name="KSO_WM_UNIT_TEXT_SUBTYPE" val="a"/>
  <p:tag name="KSO_WM_UNIT_SUBTYPE" val="a"/>
  <p:tag name="KSO_WM_UNIT_TYPE" val="f"/>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INDEX" val="9"/>
  <p:tag name="KSO_WM_UNIT_TYPE" val="d"/>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INDEX" val="10"/>
  <p:tag name="KSO_WM_UNIT_TEXT_SUBTYPE" val="a"/>
  <p:tag name="KSO_WM_UNIT_SUBTYPE" val="a"/>
  <p:tag name="KSO_WM_UNIT_TYPE" val="f"/>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INDEX" val="11"/>
  <p:tag name="KSO_WM_UNIT_TEXT_SUBTYPE" val="a"/>
  <p:tag name="KSO_WM_UNIT_SUBTYPE" val="a"/>
  <p:tag name="KSO_WM_UNIT_TYPE" val="f"/>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INDEX" val="3"/>
  <p:tag name="KSO_WM_UNIT_TEXT_SUBTYPE" val="a"/>
  <p:tag name="KSO_WM_UNIT_SUBTYPE" val="a"/>
  <p:tag name="KSO_WM_UNIT_TYPE" val="f"/>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1_1"/>
  <p:tag name="KSO_WM_UNIT_ID" val="diagram19882022_3*l_h_a*1_1_1"/>
  <p:tag name="KSO_WM_TEMPLATE_INDEX" val="19882022"/>
  <p:tag name="KSO_WM_TAG_VERSION" val="2.0"/>
  <p:tag name="KSO_WM_DIAGRAM_GROUP_CODE" val="l1-1"/>
  <p:tag name="KSO_WM_DIAGRAM_VIRTUALLY_FRAME" val="{&quot;height&quot;:245.21244094488185,&quot;left&quot;:60.6,&quot;top&quot;:136.34062992125985,&quot;width&quot;:1030.8}"/>
</p:tagLst>
</file>

<file path=ppt/tags/tag40.xml><?xml version="1.0" encoding="utf-8"?>
<p:tagLst xmlns:a="http://schemas.openxmlformats.org/drawingml/2006/main" xmlns:r="http://schemas.openxmlformats.org/officeDocument/2006/relationships" xmlns:p="http://schemas.openxmlformats.org/presentationml/2006/main">
  <p:tag name="KSO_WM_UNIT_INDEX" val="5"/>
  <p:tag name="KSO_WM_UNIT_TEXT_SUBTYPE" val="a"/>
  <p:tag name="KSO_WM_UNIT_SUBTYPE" val="a"/>
  <p:tag name="KSO_WM_UNIT_TYPE" val="f"/>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INDEX" val="6"/>
  <p:tag name="KSO_WM_UNIT_TEXT_SUBTYPE" val="a"/>
  <p:tag name="KSO_WM_UNIT_SUBTYPE" val="a"/>
  <p:tag name="KSO_WM_UNIT_TYPE" val="f"/>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x"/>
  <p:tag name="KSO_WM_UNIT_INDEX" val="1_1_1"/>
  <p:tag name="KSO_WM_UNIT_ID" val="diagram19882022_4*l_h_x*1_1_1"/>
  <p:tag name="KSO_WM_TEMPLATE_INDEX" val="19882022"/>
  <p:tag name="KSO_WM_TAG_VERSION" val="2.0"/>
  <p:tag name="KSO_WM_DIAGRAM_GROUP_CODE" val="l1-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1_1"/>
  <p:tag name="KSO_WM_UNIT_ID" val="diagram19882022_4*l_h_a*1_1_1"/>
  <p:tag name="KSO_WM_TEMPLATE_INDEX" val="19882022"/>
  <p:tag name="KSO_WM_TAG_VERSION" val="2.0"/>
  <p:tag name="KSO_WM_DIAGRAM_GROUP_CODE" val="l1-1"/>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1_1"/>
  <p:tag name="KSO_WM_UNIT_ID" val="diagram19882022_4*l_h_f*1_1_1"/>
  <p:tag name="KSO_WM_TEMPLATE_INDEX" val="19882022"/>
  <p:tag name="KSO_WM_TAG_VERSION" val="2.0"/>
  <p:tag name="KSO_WM_DIAGRAM_GROUP_CODE" val="l1-1"/>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x"/>
  <p:tag name="KSO_WM_UNIT_INDEX" val="1_2_1"/>
  <p:tag name="KSO_WM_UNIT_ID" val="diagram19882022_4*l_h_x*1_2_1"/>
  <p:tag name="KSO_WM_TEMPLATE_INDEX" val="19882022"/>
  <p:tag name="KSO_WM_TAG_VERSION" val="2.0"/>
  <p:tag name="KSO_WM_DIAGRAM_GROUP_CODE" val="l1-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1_1"/>
  <p:tag name="KSO_WM_UNIT_ID" val="diagram19882022_3*l_h_f*1_1_1"/>
  <p:tag name="KSO_WM_TEMPLATE_INDEX" val="19882022"/>
  <p:tag name="KSO_WM_TAG_VERSION" val="2.0"/>
  <p:tag name="KSO_WM_DIAGRAM_GROUP_CODE" val="l1-1"/>
  <p:tag name="KSO_WM_DIAGRAM_VIRTUALLY_FRAME" val="{&quot;height&quot;:245.21244094488185,&quot;left&quot;:60.6,&quot;top&quot;:136.34062992125985,&quot;width&quot;:1030.8}"/>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2_1"/>
  <p:tag name="KSO_WM_UNIT_ID" val="diagram19882022_4*l_h_a*1_2_1"/>
  <p:tag name="KSO_WM_TEMPLATE_INDEX" val="19882022"/>
  <p:tag name="KSO_WM_TAG_VERSION" val="2.0"/>
  <p:tag name="KSO_WM_DIAGRAM_GROUP_CODE" val="l1-1"/>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2_1"/>
  <p:tag name="KSO_WM_UNIT_ID" val="diagram19882022_4*l_h_f*1_2_1"/>
  <p:tag name="KSO_WM_TEMPLATE_INDEX" val="19882022"/>
  <p:tag name="KSO_WM_TAG_VERSION" val="2.0"/>
  <p:tag name="KSO_WM_DIAGRAM_GROUP_CODE" val="l1-1"/>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x"/>
  <p:tag name="KSO_WM_UNIT_INDEX" val="1_3_1"/>
  <p:tag name="KSO_WM_UNIT_ID" val="diagram19882022_4*l_h_x*1_3_1"/>
  <p:tag name="KSO_WM_TEMPLATE_INDEX" val="19882022"/>
  <p:tag name="KSO_WM_TAG_VERSION" val="2.0"/>
  <p:tag name="KSO_WM_DIAGRAM_GROUP_CODE" val="l1-1"/>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3_1"/>
  <p:tag name="KSO_WM_UNIT_ID" val="diagram19882022_4*l_h_a*1_3_1"/>
  <p:tag name="KSO_WM_TEMPLATE_INDEX" val="19882022"/>
  <p:tag name="KSO_WM_TAG_VERSION" val="2.0"/>
  <p:tag name="KSO_WM_DIAGRAM_GROUP_CODE" val="l1-1"/>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3_1"/>
  <p:tag name="KSO_WM_UNIT_ID" val="diagram19882022_4*l_h_f*1_3_1"/>
  <p:tag name="KSO_WM_TEMPLATE_INDEX" val="19882022"/>
  <p:tag name="KSO_WM_TAG_VERSION" val="2.0"/>
  <p:tag name="KSO_WM_DIAGRAM_GROUP_CODE" val="l1-1"/>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x"/>
  <p:tag name="KSO_WM_UNIT_INDEX" val="1_4_1"/>
  <p:tag name="KSO_WM_UNIT_ID" val="diagram19882022_4*l_h_x*1_4_1"/>
  <p:tag name="KSO_WM_TEMPLATE_INDEX" val="19882022"/>
  <p:tag name="KSO_WM_TAG_VERSION" val="2.0"/>
  <p:tag name="KSO_WM_DIAGRAM_GROUP_CODE" val="l1-1"/>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4_1"/>
  <p:tag name="KSO_WM_UNIT_ID" val="diagram19882022_4*l_h_a*1_4_1"/>
  <p:tag name="KSO_WM_TEMPLATE_INDEX" val="19882022"/>
  <p:tag name="KSO_WM_TAG_VERSION" val="2.0"/>
  <p:tag name="KSO_WM_DIAGRAM_GROUP_CODE" val="l1-1"/>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4_1"/>
  <p:tag name="KSO_WM_UNIT_ID" val="diagram19882022_4*l_h_f*1_4_1"/>
  <p:tag name="KSO_WM_TEMPLATE_INDEX" val="19882022"/>
  <p:tag name="KSO_WM_TAG_VERSION" val="2.0"/>
  <p:tag name="KSO_WM_DIAGRAM_GROUP_CODE" val="l1-1"/>
</p:tagLst>
</file>

<file path=ppt/tags/tag58.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2_1"/>
  <p:tag name="KSO_WM_UNIT_ID" val="diagram19882022_3*l_h_i*1_2_1"/>
  <p:tag name="KSO_WM_TEMPLATE_INDEX" val="19882022"/>
  <p:tag name="KSO_WM_TAG_VERSION" val="2.0"/>
  <p:tag name="KSO_WM_DIAGRAM_GROUP_CODE" val="l1-1"/>
  <p:tag name="KSO_WM_DIAGRAM_VIRTUALLY_FRAME" val="{&quot;height&quot;:245.21244094488185,&quot;left&quot;:60.6,&quot;top&quot;:136.34062992125985,&quot;width&quot;:1030.8}"/>
</p:tagLst>
</file>

<file path=ppt/tags/tag60.xml><?xml version="1.0" encoding="utf-8"?>
<p:tagLst xmlns:a="http://schemas.openxmlformats.org/drawingml/2006/main" xmlns:r="http://schemas.openxmlformats.org/officeDocument/2006/relationships" xmlns:p="http://schemas.openxmlformats.org/presentationml/2006/main">
  <p:tag name="KSO_WM_UNIT_INDEX" val="3"/>
  <p:tag name="KSO_WM_UNIT_TYPE" val="d"/>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INDEX" val="5"/>
  <p:tag name="KSO_WM_UNIT_TEXT_SUBTYPE" val="a"/>
  <p:tag name="KSO_WM_UNIT_SUBTYPE" val="a"/>
  <p:tag name="KSO_WM_UNIT_TYPE" val="f"/>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INDEX" val="6"/>
  <p:tag name="KSO_WM_UNIT_TYPE" val="d"/>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INDEX" val="7"/>
  <p:tag name="KSO_WM_UNIT_TEXT_SUBTYPE" val="a"/>
  <p:tag name="KSO_WM_UNIT_SUBTYPE" val="a"/>
  <p:tag name="KSO_WM_UNIT_TYPE" val="f"/>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INDEX" val="8"/>
  <p:tag name="KSO_WM_UNIT_TEXT_SUBTYPE" val="a"/>
  <p:tag name="KSO_WM_UNIT_SUBTYPE" val="a"/>
  <p:tag name="KSO_WM_UNIT_TYPE" val="f"/>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INDEX" val="9"/>
  <p:tag name="KSO_WM_UNIT_TYPE" val="d"/>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INDEX" val="10"/>
  <p:tag name="KSO_WM_UNIT_TEXT_SUBTYPE" val="a"/>
  <p:tag name="KSO_WM_UNIT_SUBTYPE" val="a"/>
  <p:tag name="KSO_WM_UNIT_TYPE" val="f"/>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INDEX" val="11"/>
  <p:tag name="KSO_WM_UNIT_TEXT_SUBTYPE" val="a"/>
  <p:tag name="KSO_WM_UNIT_SUBTYPE" val="a"/>
  <p:tag name="KSO_WM_UNIT_TYPE" val="f"/>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x"/>
  <p:tag name="KSO_WM_UNIT_INDEX" val="1_2_1"/>
  <p:tag name="KSO_WM_UNIT_ID" val="diagram19882022_3*l_h_x*1_2_1"/>
  <p:tag name="KSO_WM_TEMPLATE_INDEX" val="19882022"/>
  <p:tag name="KSO_WM_TAG_VERSION" val="2.0"/>
  <p:tag name="KSO_WM_DIAGRAM_GROUP_CODE" val="l1-1"/>
  <p:tag name="KSO_WM_DIAGRAM_VIRTUALLY_FRAME" val="{&quot;height&quot;:245.21244094488185,&quot;left&quot;:60.6,&quot;top&quot;:136.34062992125985,&quot;width&quot;:1030.8}"/>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x"/>
  <p:tag name="KSO_WM_UNIT_INDEX" val="1_1_1"/>
  <p:tag name="KSO_WM_UNIT_ID" val="diagram19882022_3*l_h_x*1_1_1"/>
  <p:tag name="KSO_WM_TEMPLATE_INDEX" val="19882022"/>
  <p:tag name="KSO_WM_TAG_VERSION" val="2.0"/>
  <p:tag name="KSO_WM_DIAGRAM_GROUP_CODE" val="l1-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1_1"/>
  <p:tag name="KSO_WM_UNIT_ID" val="diagram19882022_3*l_h_a*1_1_1"/>
  <p:tag name="KSO_WM_TEMPLATE_INDEX" val="19882022"/>
  <p:tag name="KSO_WM_TAG_VERSION" val="2.0"/>
  <p:tag name="KSO_WM_DIAGRAM_GROUP_CODE" val="l1-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1_1"/>
  <p:tag name="KSO_WM_UNIT_ID" val="diagram19882022_3*l_h_f*1_1_1"/>
  <p:tag name="KSO_WM_TEMPLATE_INDEX" val="19882022"/>
  <p:tag name="KSO_WM_TAG_VERSION" val="2.0"/>
  <p:tag name="KSO_WM_DIAGRAM_GROUP_CODE" val="l1-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x"/>
  <p:tag name="KSO_WM_UNIT_INDEX" val="1_2_1"/>
  <p:tag name="KSO_WM_UNIT_ID" val="diagram19882022_3*l_h_x*1_2_1"/>
  <p:tag name="KSO_WM_TEMPLATE_INDEX" val="19882022"/>
  <p:tag name="KSO_WM_TAG_VERSION" val="2.0"/>
  <p:tag name="KSO_WM_DIAGRAM_GROUP_CODE" val="l1-1"/>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2_1"/>
  <p:tag name="KSO_WM_UNIT_ID" val="diagram19882022_3*l_h_a*1_2_1"/>
  <p:tag name="KSO_WM_TEMPLATE_INDEX" val="19882022"/>
  <p:tag name="KSO_WM_TAG_VERSION" val="2.0"/>
  <p:tag name="KSO_WM_DIAGRAM_GROUP_CODE" val="l1-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2_1"/>
  <p:tag name="KSO_WM_UNIT_ID" val="diagram19882022_3*l_h_f*1_2_1"/>
  <p:tag name="KSO_WM_TEMPLATE_INDEX" val="19882022"/>
  <p:tag name="KSO_WM_TAG_VERSION" val="2.0"/>
  <p:tag name="KSO_WM_DIAGRAM_GROUP_CODE" val="l1-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x"/>
  <p:tag name="KSO_WM_UNIT_INDEX" val="1_3_1"/>
  <p:tag name="KSO_WM_UNIT_ID" val="diagram19882022_3*l_h_x*1_3_1"/>
  <p:tag name="KSO_WM_TEMPLATE_INDEX" val="19882022"/>
  <p:tag name="KSO_WM_TAG_VERSION" val="2.0"/>
  <p:tag name="KSO_WM_DIAGRAM_GROUP_CODE" val="l1-1"/>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3_1"/>
  <p:tag name="KSO_WM_UNIT_ID" val="diagram19882022_3*l_h_a*1_3_1"/>
  <p:tag name="KSO_WM_TEMPLATE_INDEX" val="19882022"/>
  <p:tag name="KSO_WM_TAG_VERSION" val="2.0"/>
  <p:tag name="KSO_WM_DIAGRAM_GROUP_CODE" val="l1-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3_1"/>
  <p:tag name="KSO_WM_UNIT_ID" val="diagram19882022_3*l_h_f*1_3_1"/>
  <p:tag name="KSO_WM_TEMPLATE_INDEX" val="19882022"/>
  <p:tag name="KSO_WM_TAG_VERSION" val="2.0"/>
  <p:tag name="KSO_WM_DIAGRAM_GROUP_CODE" val="l1-1"/>
</p:tagLst>
</file>

<file path=ppt/tags/tag79.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x"/>
  <p:tag name="KSO_WM_UNIT_INDEX" val="1_2_2"/>
  <p:tag name="KSO_WM_UNIT_ID" val="diagram19882022_3*l_h_x*1_2_2"/>
  <p:tag name="KSO_WM_TEMPLATE_INDEX" val="19882022"/>
  <p:tag name="KSO_WM_TAG_VERSION" val="2.0"/>
  <p:tag name="KSO_WM_DIAGRAM_GROUP_CODE" val="l1-1"/>
  <p:tag name="KSO_WM_DIAGRAM_VIRTUALLY_FRAME" val="{&quot;height&quot;:245.21244094488185,&quot;left&quot;:60.6,&quot;top&quot;:136.34062992125985,&quot;width&quot;:1030.8}"/>
</p:tagLst>
</file>

<file path=ppt/tags/tag80.xml><?xml version="1.0" encoding="utf-8"?>
<p:tagLst xmlns:a="http://schemas.openxmlformats.org/drawingml/2006/main" xmlns:r="http://schemas.openxmlformats.org/officeDocument/2006/relationships" xmlns:p="http://schemas.openxmlformats.org/presentationml/2006/main">
  <p:tag name="KSO_WM_UNIT_INDEX" val="3"/>
  <p:tag name="KSO_WM_UNIT_TYPE" val="d"/>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INDEX" val="5"/>
  <p:tag name="KSO_WM_UNIT_TEXT_SUBTYPE" val="a"/>
  <p:tag name="KSO_WM_UNIT_SUBTYPE" val="a"/>
  <p:tag name="KSO_WM_UNIT_TYPE" val="f"/>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INDEX" val="6"/>
  <p:tag name="KSO_WM_UNIT_TYPE" val="d"/>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INDEX" val="7"/>
  <p:tag name="KSO_WM_UNIT_TEXT_SUBTYPE" val="a"/>
  <p:tag name="KSO_WM_UNIT_SUBTYPE" val="a"/>
  <p:tag name="KSO_WM_UNIT_TYPE" val="f"/>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INDEX" val="8"/>
  <p:tag name="KSO_WM_UNIT_TEXT_SUBTYPE" val="a"/>
  <p:tag name="KSO_WM_UNIT_SUBTYPE" val="a"/>
  <p:tag name="KSO_WM_UNIT_TYPE" val="f"/>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INDEX" val="9"/>
  <p:tag name="KSO_WM_UNIT_TYPE" val="d"/>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INDEX" val="10"/>
  <p:tag name="KSO_WM_UNIT_TEXT_SUBTYPE" val="a"/>
  <p:tag name="KSO_WM_UNIT_SUBTYPE" val="a"/>
  <p:tag name="KSO_WM_UNIT_TYPE" val="f"/>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INDEX" val="11"/>
  <p:tag name="KSO_WM_UNIT_TEXT_SUBTYPE" val="a"/>
  <p:tag name="KSO_WM_UNIT_SUBTYPE" val="a"/>
  <p:tag name="KSO_WM_UNIT_TYPE" val="f"/>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x"/>
  <p:tag name="KSO_WM_UNIT_INDEX" val="1_1_1"/>
  <p:tag name="KSO_WM_UNIT_ID" val="diagram19882022_4*l_h_x*1_1_1"/>
  <p:tag name="KSO_WM_TEMPLATE_INDEX" val="19882022"/>
  <p:tag name="KSO_WM_TAG_VERSION" val="2.0"/>
  <p:tag name="KSO_WM_DIAGRAM_GROUP_CODE" val="l1-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2_1"/>
  <p:tag name="KSO_WM_UNIT_ID" val="diagram19882022_3*l_h_a*1_2_1"/>
  <p:tag name="KSO_WM_TEMPLATE_INDEX" val="19882022"/>
  <p:tag name="KSO_WM_TAG_VERSION" val="2.0"/>
  <p:tag name="KSO_WM_DIAGRAM_GROUP_CODE" val="l1-1"/>
  <p:tag name="KSO_WM_DIAGRAM_VIRTUALLY_FRAME" val="{&quot;height&quot;:245.21244094488185,&quot;left&quot;:60.6,&quot;top&quot;:136.34062992125985,&quot;width&quot;:1030.8}"/>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1_1"/>
  <p:tag name="KSO_WM_UNIT_ID" val="diagram19882022_4*l_h_a*1_1_1"/>
  <p:tag name="KSO_WM_TEMPLATE_INDEX" val="19882022"/>
  <p:tag name="KSO_WM_TAG_VERSION" val="2.0"/>
  <p:tag name="KSO_WM_DIAGRAM_GROUP_CODE" val="l1-1"/>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1_1"/>
  <p:tag name="KSO_WM_UNIT_ID" val="diagram19882022_4*l_h_f*1_1_1"/>
  <p:tag name="KSO_WM_TEMPLATE_INDEX" val="19882022"/>
  <p:tag name="KSO_WM_TAG_VERSION" val="2.0"/>
  <p:tag name="KSO_WM_DIAGRAM_GROUP_CODE" val="l1-1"/>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x"/>
  <p:tag name="KSO_WM_UNIT_INDEX" val="1_2_1"/>
  <p:tag name="KSO_WM_UNIT_ID" val="diagram19882022_4*l_h_x*1_2_1"/>
  <p:tag name="KSO_WM_TEMPLATE_INDEX" val="19882022"/>
  <p:tag name="KSO_WM_TAG_VERSION" val="2.0"/>
  <p:tag name="KSO_WM_DIAGRAM_GROUP_CODE" val="l1-1"/>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2_1"/>
  <p:tag name="KSO_WM_UNIT_ID" val="diagram19882022_4*l_h_a*1_2_1"/>
  <p:tag name="KSO_WM_TEMPLATE_INDEX" val="19882022"/>
  <p:tag name="KSO_WM_TAG_VERSION" val="2.0"/>
  <p:tag name="KSO_WM_DIAGRAM_GROUP_CODE" val="l1-1"/>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2_1"/>
  <p:tag name="KSO_WM_UNIT_ID" val="diagram19882022_4*l_h_f*1_2_1"/>
  <p:tag name="KSO_WM_TEMPLATE_INDEX" val="19882022"/>
  <p:tag name="KSO_WM_TAG_VERSION" val="2.0"/>
  <p:tag name="KSO_WM_DIAGRAM_GROUP_CODE" val="l1-1"/>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x"/>
  <p:tag name="KSO_WM_UNIT_INDEX" val="1_3_1"/>
  <p:tag name="KSO_WM_UNIT_ID" val="diagram19882022_4*l_h_x*1_3_1"/>
  <p:tag name="KSO_WM_TEMPLATE_INDEX" val="19882022"/>
  <p:tag name="KSO_WM_TAG_VERSION" val="2.0"/>
  <p:tag name="KSO_WM_DIAGRAM_GROUP_CODE" val="l1-1"/>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3_1"/>
  <p:tag name="KSO_WM_UNIT_ID" val="diagram19882022_4*l_h_a*1_3_1"/>
  <p:tag name="KSO_WM_TEMPLATE_INDEX" val="19882022"/>
  <p:tag name="KSO_WM_TAG_VERSION" val="2.0"/>
  <p:tag name="KSO_WM_DIAGRAM_GROUP_CODE" val="l1-1"/>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3_1"/>
  <p:tag name="KSO_WM_UNIT_ID" val="diagram19882022_4*l_h_f*1_3_1"/>
  <p:tag name="KSO_WM_TEMPLATE_INDEX" val="19882022"/>
  <p:tag name="KSO_WM_TAG_VERSION" val="2.0"/>
  <p:tag name="KSO_WM_DIAGRAM_GROUP_CODE" val="l1-1"/>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x"/>
  <p:tag name="KSO_WM_UNIT_INDEX" val="1_4_1"/>
  <p:tag name="KSO_WM_UNIT_ID" val="diagram19882022_4*l_h_x*1_4_1"/>
  <p:tag name="KSO_WM_TEMPLATE_INDEX" val="19882022"/>
  <p:tag name="KSO_WM_TAG_VERSION" val="2.0"/>
  <p:tag name="KSO_WM_DIAGRAM_GROUP_CODE" val="l1-1"/>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4_1"/>
  <p:tag name="KSO_WM_UNIT_ID" val="diagram19882022_4*l_h_a*1_4_1"/>
  <p:tag name="KSO_WM_TEMPLATE_INDEX" val="19882022"/>
  <p:tag name="KSO_WM_TAG_VERSION" val="2.0"/>
  <p:tag name="KSO_WM_DIAGRAM_GROUP_CODE" val="l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4739</TotalTime>
  <Words>2451</Words>
  <Application>Microsoft Office PowerPoint</Application>
  <PresentationFormat>Widescreen</PresentationFormat>
  <Paragraphs>154</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K2D</vt:lpstr>
      <vt:lpstr>Arial</vt:lpstr>
      <vt:lpstr>Inter Medium</vt:lpstr>
      <vt:lpstr>Barlow</vt:lpstr>
      <vt:lpstr>Readex Pro</vt:lpstr>
      <vt:lpstr>Office Theme</vt:lpstr>
      <vt:lpstr>BÁO CÁO ĐỀ TÀI HỌC PHẦN AN NINH WEB (CT490)</vt:lpstr>
      <vt:lpstr>SERVER-SIDE REQUEST FORGERY (SSRF) (GIẢ MẠO YÊU CẦU PHÍA SERVER)</vt:lpstr>
      <vt:lpstr>THÀNH VIÊN NHÓM 10</vt:lpstr>
      <vt:lpstr>TỔNG QUAN VỀ SSRF</vt:lpstr>
      <vt:lpstr>SSRF LÀ GÌ ?</vt:lpstr>
      <vt:lpstr>CƠ CHẾ CỦA SSRF</vt:lpstr>
      <vt:lpstr>TOP 10 OWASP</vt:lpstr>
      <vt:lpstr>PowerPoint Presentation</vt:lpstr>
      <vt:lpstr>Capital One (2019) </vt:lpstr>
      <vt:lpstr>PowerPoint Presentation</vt:lpstr>
      <vt:lpstr>PowerPoint Presentation</vt:lpstr>
      <vt:lpstr>CÁC KĨ THUẬT TẤN CÔNG SSRF PHỔ BIẾN</vt:lpstr>
      <vt:lpstr>Dịch vụ Nội bộ và Máy chủ (Internal &amp; Localhost Attacks) </vt:lpstr>
      <vt:lpstr>Dịch vụ Metadata của Đám mây (Cloud Metadata Attacks)</vt:lpstr>
      <vt:lpstr>PHÂN LOẠI TẤN CÔNG SSRF</vt:lpstr>
      <vt:lpstr>PHÂN LOẠI SSRF</vt:lpstr>
      <vt:lpstr>SSRF Cơ bản (Non-Blind SSRF hay Classic SSRF)</vt:lpstr>
      <vt:lpstr>SSRF Mù (Blind SSRF)</vt:lpstr>
      <vt:lpstr>Luồng hoạt động SSRF Mù (Blind SSRF)</vt:lpstr>
      <vt:lpstr>CÁC KĨ THUẬT TẤN CÔNG SSRF NÂNG CAO</vt:lpstr>
      <vt:lpstr>PowerPoint Presentation</vt:lpstr>
      <vt:lpstr>PowerPoint Presentation</vt:lpstr>
      <vt:lpstr>BIỆN PHÁP PHÒNG CHỐNG</vt:lpstr>
      <vt:lpstr>Biện pháp phòng chống SSRF </vt:lpstr>
      <vt:lpstr>Biện pháp phòng chống SSRF </vt:lpstr>
      <vt:lpstr>Biện pháp phòng chống SSRF </vt:lpstr>
      <vt:lpstr>Biện pháp phòng chống SSRF - Tường lửa</vt:lpstr>
      <vt:lpstr>KẾT LUẬN</vt:lpstr>
      <vt:lpstr>Kết luận</vt:lpstr>
      <vt:lpstr>Demo  </vt:lpstr>
      <vt:lpstr>Kịch bản tấn công Non-Blind SSRF</vt:lpstr>
      <vt:lpstr>Demo Blind SSRF với Burp Suite</vt:lpstr>
      <vt:lpstr>CÁM ƠN</vt:lpstr>
    </vt:vector>
  </TitlesOfParts>
  <Company>Can Tho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PowerPointTemplate_Blank</dc:title>
  <dc:creator>CTU Media</dc:creator>
  <cp:lastModifiedBy>Ngo Thanh</cp:lastModifiedBy>
  <cp:revision>240</cp:revision>
  <dcterms:created xsi:type="dcterms:W3CDTF">2022-07-01T08:15:51Z</dcterms:created>
  <dcterms:modified xsi:type="dcterms:W3CDTF">2025-11-19T03:24:53Z</dcterms:modified>
</cp:coreProperties>
</file>